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55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4" r:id="rId108"/>
    <p:sldId id="363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1" r:id="rId125"/>
    <p:sldId id="382" r:id="rId126"/>
    <p:sldId id="383" r:id="rId127"/>
    <p:sldId id="384" r:id="rId128"/>
    <p:sldId id="385" r:id="rId129"/>
    <p:sldId id="386" r:id="rId130"/>
    <p:sldId id="387" r:id="rId131"/>
    <p:sldId id="388" r:id="rId132"/>
    <p:sldId id="389" r:id="rId133"/>
    <p:sldId id="390" r:id="rId134"/>
    <p:sldId id="391" r:id="rId135"/>
    <p:sldId id="392" r:id="rId136"/>
    <p:sldId id="393" r:id="rId137"/>
    <p:sldId id="394" r:id="rId138"/>
    <p:sldId id="395" r:id="rId139"/>
    <p:sldId id="396" r:id="rId140"/>
    <p:sldId id="397" r:id="rId141"/>
    <p:sldId id="398" r:id="rId142"/>
    <p:sldId id="399" r:id="rId143"/>
    <p:sldId id="400" r:id="rId144"/>
    <p:sldId id="401" r:id="rId145"/>
    <p:sldId id="402" r:id="rId146"/>
    <p:sldId id="403" r:id="rId147"/>
    <p:sldId id="404" r:id="rId148"/>
    <p:sldId id="405" r:id="rId149"/>
    <p:sldId id="406" r:id="rId150"/>
    <p:sldId id="407" r:id="rId151"/>
    <p:sldId id="408" r:id="rId152"/>
    <p:sldId id="409" r:id="rId153"/>
    <p:sldId id="410" r:id="rId15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slide" Target="slides/slide1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048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79CAF7-1753-44D5-8E3D-7B422AEEFFD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CF7F8EF-6E48-4EF7-8267-653A7BC9BBB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C8525D6-C2E3-4E89-8C4A-F30C5526B0A0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615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04E785-570D-4B3C-A1C2-D528E94C151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998B6-5C3C-407E-9793-A7BAF48A709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8286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2BF9AF-8A77-4926-B7C1-6C164043006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54701-7483-4824-8FD2-181018E5644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50665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E63B9-6AEA-408D-A61F-95C86F97314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68B5E-F4C0-4030-867F-91C300141FE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3757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4CC101-4677-470A-B48D-8D18F0503F7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390C8-E3B3-4063-A84F-79EF567FAE5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319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D6D0AF-65E8-4912-9F89-BE43272B9E1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3B251-EE78-475E-AB19-64EAC1DA30D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510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22DF51-512A-4D6D-A2AF-82C86B795F0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E17FF-23B3-4340-9F52-7DAD11D5223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13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1FF06A-89A3-42CA-BE27-3CB213FCB49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06751-39B4-4B94-8AD1-CA628791994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7291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3AEA61-2234-4C67-8824-EAD44DD5F40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019F9-3F95-4D1F-88B9-89DB4FB7EC1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1265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B67DA5-2160-4EC8-98E5-8BFA16F78D1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A9346-0211-4C3A-9982-4514BB1D377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3587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A2EC96-AD2B-4EE5-A597-8C7312DC2FA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4A302-F70A-4266-A463-C494F1108B7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5801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B143032B-F5B8-4740-954E-3EF961742A3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55D61E3-1CD8-4C3D-99C5-C27E43A109E1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old.osp.ru/dbms/1995/03/271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3200"/>
              <a:t>Проектирование РБД с использованием </a:t>
            </a:r>
            <a:r>
              <a:rPr lang="en-US" altLang="ru-RU" sz="3200"/>
              <a:t>E/R-</a:t>
            </a:r>
            <a:r>
              <a:rPr lang="ru-RU" altLang="ru-RU" sz="3200"/>
              <a:t>диаграмм</a:t>
            </a:r>
            <a:r>
              <a:rPr lang="en-US" altLang="ru-RU" sz="3200"/>
              <a:t> </a:t>
            </a:r>
            <a:r>
              <a:rPr lang="ru-RU" altLang="ru-RU" sz="3200"/>
              <a:t>и диаграмм классов языка </a:t>
            </a:r>
            <a:r>
              <a:rPr lang="en-US" altLang="ru-RU" sz="3200"/>
              <a:t>UML</a:t>
            </a:r>
            <a:r>
              <a:rPr lang="ru-RU" altLang="ru-RU" sz="46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altLang="ru-RU" dirty="0" smtClean="0"/>
              <a:t>Лекция </a:t>
            </a:r>
            <a:r>
              <a:rPr lang="en-US" altLang="ru-RU" dirty="0" smtClean="0"/>
              <a:t>7</a:t>
            </a:r>
            <a:endParaRPr lang="ru-RU" altLang="ru-RU" dirty="0"/>
          </a:p>
          <a:p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6B042-BE10-408F-8477-9ACA50A91D4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81187-1EB5-4F2B-92DB-DEFFDF353463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(4)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Неоднократно приходилось и приходится наблюдать ситуации, в которых отсутствие такого рода документации существенно затрудняет внесение даже небольших изменений в схему существующей реляционной БД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Конечно, это относится к случаям, когда проектируемая БД содержит не слишком малое число таблиц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Скорее всего, без семантического моделирования можно обойтись, если число таблиц не превышает десяти, но оно совершенно необходимо, если БД включает более сотни таблиц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Для справедливости заметим, что процедура создания концептуальной схемы вручную с ее последующим преобразованием в реляционную схему БД затруднительна в случае больших БД (содержащих несколько сотен таблиц)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Причины, по всей видимости, не требуют пояснений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DE61-3E71-4FB8-92C6-E03A10C77A0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742D-039B-49D7-9EFB-1CF067EF8B4E}" type="slidenum">
              <a:rPr lang="ru-RU" altLang="en-US"/>
              <a:pPr/>
              <a:t>100</a:t>
            </a:fld>
            <a:endParaRPr lang="ru-RU" alt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(20)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(18) </a:t>
            </a:r>
            <a:r>
              <a:rPr lang="ru-RU" altLang="ru-RU" sz="1400"/>
              <a:t>Связи-ассоциации (3)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539750" y="1628775"/>
            <a:ext cx="36718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Другим способом именования ассоциации является указание </a:t>
            </a:r>
            <a:r>
              <a:rPr lang="ru-RU" altLang="ru-RU" i="1"/>
              <a:t>роли </a:t>
            </a:r>
            <a:r>
              <a:rPr lang="ru-RU" altLang="ru-RU"/>
              <a:t>каждого класса, участвующего в этой ассоциации 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611188" y="3141663"/>
            <a:ext cx="8207375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Роль класса, как и имя конца связи в ER-модели, задается именем, помещаемым под линией ассоциации ближе к данному классу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рисунке показаны две ассоциации между классами </a:t>
            </a:r>
            <a:r>
              <a:rPr lang="ru-RU" altLang="ru-RU">
                <a:latin typeface="Tahoma" panose="020B0604030504040204" pitchFamily="34" charset="0"/>
              </a:rPr>
              <a:t>Человек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Университет</a:t>
            </a:r>
            <a:r>
              <a:rPr lang="ru-RU" altLang="ru-RU"/>
              <a:t>, в которых эти классы играют разные роли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Как мы видим, объекты класса </a:t>
            </a:r>
            <a:r>
              <a:rPr lang="ru-RU" altLang="ru-RU">
                <a:latin typeface="Tahoma" panose="020B0604030504040204" pitchFamily="34" charset="0"/>
              </a:rPr>
              <a:t>Человек</a:t>
            </a:r>
            <a:r>
              <a:rPr lang="ru-RU" altLang="ru-RU"/>
              <a:t> могут выступать в роли </a:t>
            </a:r>
            <a:r>
              <a:rPr lang="ru-RU" altLang="ru-RU">
                <a:latin typeface="Tahoma" panose="020B0604030504040204" pitchFamily="34" charset="0"/>
              </a:rPr>
              <a:t>РАБОТНИКОВ</a:t>
            </a:r>
            <a:r>
              <a:rPr lang="ru-RU" altLang="ru-RU"/>
              <a:t> при участии в ассоциации, в которой объекты класса Университет играют роль </a:t>
            </a:r>
            <a:r>
              <a:rPr lang="ru-RU" altLang="ru-RU">
                <a:latin typeface="Tahoma" panose="020B0604030504040204" pitchFamily="34" charset="0"/>
              </a:rPr>
              <a:t>НАНИМАТЕЛЯ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другой ассоциации объекты класса </a:t>
            </a:r>
            <a:r>
              <a:rPr lang="ru-RU" altLang="ru-RU">
                <a:latin typeface="Tahoma" panose="020B0604030504040204" pitchFamily="34" charset="0"/>
              </a:rPr>
              <a:t>Человек</a:t>
            </a:r>
            <a:r>
              <a:rPr lang="ru-RU" altLang="ru-RU"/>
              <a:t> играют роль </a:t>
            </a:r>
            <a:r>
              <a:rPr lang="ru-RU" altLang="ru-RU">
                <a:latin typeface="Tahoma" panose="020B0604030504040204" pitchFamily="34" charset="0"/>
              </a:rPr>
              <a:t>СТУДЕНТА</a:t>
            </a:r>
            <a:r>
              <a:rPr lang="ru-RU" altLang="ru-RU"/>
              <a:t>, а объекты класса </a:t>
            </a:r>
            <a:r>
              <a:rPr lang="ru-RU" altLang="ru-RU">
                <a:latin typeface="Tahoma" panose="020B0604030504040204" pitchFamily="34" charset="0"/>
              </a:rPr>
              <a:t>УНИВЕРСИТЕТ</a:t>
            </a:r>
            <a:r>
              <a:rPr lang="ru-RU" altLang="ru-RU"/>
              <a:t> – роль </a:t>
            </a:r>
            <a:r>
              <a:rPr lang="ru-RU" altLang="ru-RU">
                <a:latin typeface="Tahoma" panose="020B0604030504040204" pitchFamily="34" charset="0"/>
              </a:rPr>
              <a:t>ОБУЧАЮЩЕГО</a:t>
            </a:r>
            <a:r>
              <a:rPr lang="ru-RU" altLang="ru-RU"/>
              <a:t> </a:t>
            </a:r>
          </a:p>
        </p:txBody>
      </p:sp>
      <p:pic>
        <p:nvPicPr>
          <p:cNvPr id="138246" name="Picture 6" descr="7_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700213"/>
            <a:ext cx="4448175" cy="1371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2B14A-E427-4B96-A16A-60A5E717093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CAE5-CCFE-4B03-9EA0-087089AE8A56}" type="slidenum">
              <a:rPr lang="ru-RU" altLang="en-US"/>
              <a:pPr/>
              <a:t>101</a:t>
            </a:fld>
            <a:endParaRPr lang="ru-RU" alt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(21)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(19) </a:t>
            </a:r>
            <a:r>
              <a:rPr lang="ru-RU" altLang="ru-RU" sz="1400"/>
              <a:t>Связи-ассоциации (4)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 общем случае, для ассоциации могут задаваться и ее собственное имя, и имена ролей классов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Это связано с тем, что класс может играть одну и ту же роль в разных ассоциациях, так что в общем случае пара имен ролей классов не идентифицирует ассоциацию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 другой стороны, в простых случаях, когда между двумя классами определяется только одна ассоциация, можно вообще не связывать с ней дополнительные имена.</a:t>
            </a:r>
            <a:endParaRPr lang="ru-RU" altLang="ru-RU" sz="1900" i="1"/>
          </a:p>
          <a:p>
            <a:pPr>
              <a:lnSpc>
                <a:spcPct val="80000"/>
              </a:lnSpc>
            </a:pPr>
            <a:r>
              <a:rPr lang="ru-RU" altLang="ru-RU" sz="1900" i="1"/>
              <a:t>Кратностью </a:t>
            </a:r>
            <a:r>
              <a:rPr lang="ru-RU" altLang="ru-RU" sz="1900"/>
              <a:t>(multiplicity) роли ассоциации называется характеристика, указывающая, сколько объектов класса с данной ролью может или должно участвовать в каждом экземпляре ассоциации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терминологии UML экземпляр ассоциации называется </a:t>
            </a:r>
            <a:r>
              <a:rPr lang="ru-RU" altLang="ru-RU" sz="1900" i="1"/>
              <a:t>соединением </a:t>
            </a:r>
            <a:r>
              <a:rPr lang="ru-RU" altLang="ru-RU" sz="1900"/>
              <a:t>– link, но мы не будем здесь использовать этот термин, чтобы не создавать путаницу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трудно одновременно говорить про </a:t>
            </a:r>
            <a:r>
              <a:rPr lang="ru-RU" altLang="ru-RU" sz="1700" i="1"/>
              <a:t>связи</a:t>
            </a:r>
            <a:r>
              <a:rPr lang="ru-RU" altLang="ru-RU" sz="1700"/>
              <a:t>, </a:t>
            </a:r>
            <a:r>
              <a:rPr lang="ru-RU" altLang="ru-RU" sz="1700" i="1"/>
              <a:t>ассоциации </a:t>
            </a:r>
            <a:r>
              <a:rPr lang="ru-RU" altLang="ru-RU" sz="1700"/>
              <a:t>и </a:t>
            </a:r>
            <a:r>
              <a:rPr lang="ru-RU" altLang="ru-RU" sz="1700" i="1"/>
              <a:t>соединения</a:t>
            </a:r>
            <a:r>
              <a:rPr lang="ru-RU" altLang="ru-RU" sz="1700"/>
              <a:t>, имея в виду разные понятия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7DCE-A86B-497C-A340-5083571B521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F9E8-B2ED-48E1-9ABE-877422383F6C}" type="slidenum">
              <a:rPr lang="ru-RU" altLang="en-US"/>
              <a:pPr/>
              <a:t>102</a:t>
            </a:fld>
            <a:endParaRPr lang="ru-RU" alt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(22)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(20) </a:t>
            </a:r>
            <a:r>
              <a:rPr lang="ru-RU" altLang="ru-RU" sz="1400"/>
              <a:t>Связи-ассоциации (5)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Наиболее распространенным способом задания кратности роли ассоциации является указание конкретного числа или диапазона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Например, указание «1» говорит о том, что каждый объект класса с данной ролью должен участвовать в некотором экземпляре данной ассоциации, причем в каждом экземпляре ассоциации может участвовать ровно один объект класса с данной ролью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Указание диапазона «0..1» говорит о том, что не все объекты класса с данной ролью обязаны участвовать в каком-либо экземпляре данной ассоциации, но в каждом экземпляре ассоциации может участвовать только один объект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03F32-2DEC-40C3-9194-36AAED5E112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7D2B7-2071-4C18-8979-ADA3149D5E02}" type="slidenum">
              <a:rPr lang="ru-RU" altLang="en-US"/>
              <a:pPr/>
              <a:t>103</a:t>
            </a:fld>
            <a:endParaRPr lang="ru-RU" alt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(23)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(21) </a:t>
            </a:r>
            <a:r>
              <a:rPr lang="ru-RU" altLang="ru-RU" sz="1400"/>
              <a:t>Связи-ассоциации (6)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Аналогично, указание диапазона «1..*» говорит о том, что все объекты класса с данной ролью должны участвовать в некотором экземпляре данной ассоциации, и в каждом экземпляре ассоциации должен участвовать хотя бы один объект (верхняя граница не задана)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Толкование диапазона «0..*» является очевидным расширением случая «0..1»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более сложных (но крайне редко встречающихся на практике) случаях определения кратности можно использовать списки диапазонов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Например, список «2, 4..6, 8..*» говорит о том, что все объекты класса с указанной ролью должны участвовать в некотором экземпляре данной ассоциации, и в каждом экземпляре ассоциации должны участвовать два, от четырех до шести или более семи объектов класса с данной ролью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CE4D6-3720-4072-AD23-D6127352EA3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8C3E-1A7C-4AA5-9F19-B792FA3B9D0F}" type="slidenum">
              <a:rPr lang="ru-RU" altLang="en-US"/>
              <a:pPr/>
              <a:t>104</a:t>
            </a:fld>
            <a:endParaRPr lang="ru-RU" altLang="en-US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(24)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(22) </a:t>
            </a:r>
            <a:r>
              <a:rPr lang="ru-RU" altLang="ru-RU" sz="1400"/>
              <a:t>Связи-ассоциации (7)</a:t>
            </a:r>
          </a:p>
        </p:txBody>
      </p:sp>
      <p:pic>
        <p:nvPicPr>
          <p:cNvPr id="142341" name="Picture 5" descr="7_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557338"/>
            <a:ext cx="5267325" cy="21240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342" name="Text Box 6"/>
          <p:cNvSpPr txBox="1">
            <a:spLocks noChangeArrowheads="1"/>
          </p:cNvSpPr>
          <p:nvPr/>
        </p:nvSpPr>
        <p:spPr bwMode="auto">
          <a:xfrm>
            <a:off x="468313" y="4097338"/>
            <a:ext cx="82073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диаграмме показано, что произвольное (может быть, нулевое) число людей являются сотрудниками произвольного числа университетов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Каждый университет обучает произвольное (может быть, нулевое) число студентов, но каждый студент может быть студентом только одного университета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3713-35F3-4968-A4AC-D902AB9C6C0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E47C2-311F-46B7-8532-F466706242EB}" type="slidenum">
              <a:rPr lang="ru-RU" altLang="en-US"/>
              <a:pPr/>
              <a:t>105</a:t>
            </a:fld>
            <a:endParaRPr lang="ru-RU" alt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(25)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(23) </a:t>
            </a:r>
            <a:r>
              <a:rPr lang="ru-RU" altLang="ru-RU" sz="1400"/>
              <a:t>Связи-ассоциации (8)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Обычная ассоциация между двумя классами характеризует связь между равноправными сущностями: оба класса находятся на одном концептуальном уровне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иногда в диаграмме классов требуется отразить тот факт, что ассоциация между двумя классами имеет специальный вид «часть-целое»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этом случае класс «целое» имеет более высокий концептуальный уровень, чем класс «часть»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Ассоциация такого рода называется </a:t>
            </a:r>
            <a:r>
              <a:rPr lang="ru-RU" altLang="ru-RU" sz="2100" i="1"/>
              <a:t>агрегатной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Графически агрегатные ассоциации изображаются в виде простой ассоциации с незакрашенным ромбом на стороне класса-«целого»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ECA5-51F2-4A29-AFF5-008302002CE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71FE-2A2A-4AC1-B366-70633D04CD16}" type="slidenum">
              <a:rPr lang="ru-RU" altLang="en-US"/>
              <a:pPr/>
              <a:t>106</a:t>
            </a:fld>
            <a:endParaRPr lang="ru-RU" altLang="en-US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(26)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(24) </a:t>
            </a:r>
            <a:r>
              <a:rPr lang="ru-RU" altLang="ru-RU" sz="1400"/>
              <a:t>Связи-ассоциации (9)</a:t>
            </a:r>
          </a:p>
        </p:txBody>
      </p:sp>
      <p:pic>
        <p:nvPicPr>
          <p:cNvPr id="145413" name="Picture 5" descr="7_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412875"/>
            <a:ext cx="3810000" cy="8667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539750" y="1412875"/>
            <a:ext cx="4248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Объектами класса </a:t>
            </a:r>
            <a:r>
              <a:rPr lang="ru-RU" altLang="ru-RU">
                <a:latin typeface="Tahoma" panose="020B0604030504040204" pitchFamily="34" charset="0"/>
              </a:rPr>
              <a:t>Аудитория </a:t>
            </a:r>
            <a:r>
              <a:rPr lang="ru-RU" altLang="ru-RU"/>
              <a:t>являются студенческие аудитории, в которых проходят занятия </a:t>
            </a:r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468313" y="2349500"/>
            <a:ext cx="820737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каждой аудитории должны быть установлены парты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Поэтому в некотором смысле класс </a:t>
            </a:r>
            <a:r>
              <a:rPr lang="ru-RU" altLang="ru-RU">
                <a:latin typeface="Tahoma" panose="020B0604030504040204" pitchFamily="34" charset="0"/>
              </a:rPr>
              <a:t>Парта</a:t>
            </a:r>
            <a:r>
              <a:rPr lang="ru-RU" altLang="ru-RU"/>
              <a:t> является «частью» класса </a:t>
            </a:r>
            <a:r>
              <a:rPr lang="ru-RU" altLang="ru-RU">
                <a:latin typeface="Tahoma" panose="020B0604030504040204" pitchFamily="34" charset="0"/>
              </a:rPr>
              <a:t>Аудитория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Мы умышленно сделали роль класса </a:t>
            </a:r>
            <a:r>
              <a:rPr lang="ru-RU" altLang="ru-RU">
                <a:latin typeface="Tahoma" panose="020B0604030504040204" pitchFamily="34" charset="0"/>
              </a:rPr>
              <a:t>Парта</a:t>
            </a:r>
            <a:r>
              <a:rPr lang="ru-RU" altLang="ru-RU"/>
              <a:t> в этой ассоциации необязательной, поскольку могут существовать аудитории без парт (например, класс для занятий танцами) и некоторые парты могут находиться на складе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Обратите внимание, что, хотя аудитории, не оснащенные партами, как правило, непригодны для занятий, объекты классов </a:t>
            </a:r>
            <a:r>
              <a:rPr lang="ru-RU" altLang="ru-RU">
                <a:latin typeface="Tahoma" panose="020B0604030504040204" pitchFamily="34" charset="0"/>
              </a:rPr>
              <a:t>Аудитория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Парта</a:t>
            </a:r>
            <a:r>
              <a:rPr lang="ru-RU" altLang="ru-RU"/>
              <a:t> существуют независимо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Если некоторая аудитория ликвидируется, то находящиеся в ней парты не уничтожаются, а переносятся на склад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4FDC-3F26-4FC1-8671-737F98B3CCF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C25C-2D40-43E5-8411-CCE91D45BE41}" type="slidenum">
              <a:rPr lang="ru-RU" altLang="en-US"/>
              <a:pPr/>
              <a:t>107</a:t>
            </a:fld>
            <a:endParaRPr lang="ru-RU" alt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(27)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(25) </a:t>
            </a:r>
            <a:r>
              <a:rPr lang="ru-RU" altLang="ru-RU" sz="1400"/>
              <a:t>Связи-ассоциации (10)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Бывают случаи, когда связь «части» и «целого» настолько сильна, что уничтожение «целого» приводит к уничтожению всех его «частей»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Агрегатные ассоциации, обладающие таким свойством, называются </a:t>
            </a:r>
            <a:r>
              <a:rPr lang="ru-RU" altLang="ru-RU" sz="2100" i="1"/>
              <a:t>композитными</a:t>
            </a:r>
            <a:r>
              <a:rPr lang="ru-RU" altLang="ru-RU" sz="2100"/>
              <a:t>, или просто </a:t>
            </a:r>
            <a:r>
              <a:rPr lang="ru-RU" altLang="ru-RU" sz="2100" i="1"/>
              <a:t>композициями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наличии композиции объект-часть может быть частью только одного объекта-целого (композита)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обычной агрегатной ассоциации «часть» может одновременно принадлежать нескольким «целым»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Графически композиция изображается в виде простой ассоциации, дополненной закрашенным ромбом со стороны «целого»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D16D3-3F4B-4796-B03B-CE1676B979C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5D13-F62D-43AF-9FD9-2A02109DFE06}" type="slidenum">
              <a:rPr lang="ru-RU" altLang="en-US"/>
              <a:pPr/>
              <a:t>108</a:t>
            </a:fld>
            <a:endParaRPr lang="ru-RU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(28)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(26) </a:t>
            </a:r>
            <a:r>
              <a:rPr lang="ru-RU" altLang="ru-RU" sz="1400"/>
              <a:t>Связи-ассоциации (11)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468313" y="2636838"/>
            <a:ext cx="82073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Пример композитной агрегатной ассоциации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Любой факультет является частью одного университета, и ликвидация университета приводит к ликвидации всех существующих в нем факультетов</a:t>
            </a:r>
          </a:p>
          <a:p>
            <a:pPr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хотя во время существования университета отдельные факультеты могут ликвидироваться и создаваться </a:t>
            </a:r>
          </a:p>
        </p:txBody>
      </p:sp>
      <p:pic>
        <p:nvPicPr>
          <p:cNvPr id="147462" name="Picture 6" descr="7_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412875"/>
            <a:ext cx="4038600" cy="9525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88E45-7D1B-41CA-957B-6E6D3FA2571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2763E-D0D3-4E1D-A697-FCAB67F22580}" type="slidenum">
              <a:rPr lang="ru-RU" altLang="en-US"/>
              <a:pPr/>
              <a:t>109</a:t>
            </a:fld>
            <a:endParaRPr lang="ru-RU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(29)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(27) </a:t>
            </a:r>
            <a:r>
              <a:rPr lang="ru-RU" altLang="ru-RU" sz="1400"/>
              <a:t>Связи-ассоциации (12)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Заметим, что в контексте проектирования реляционных БД агрегатные и в особенности композитные ассоциации влияют только на способ поддержки ссылочной целостности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частности, композитная связь является явным указанием на то, что ссылочная целостность между «целым» и «частями» должна поддерживаться путем каскадного удаления частей при удалении целого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82093-323B-4AE0-88C8-64CDF143895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D7993-48A0-4150-8857-7D0453DE18A9}" type="slidenum">
              <a:rPr lang="ru-RU" altLang="en-US"/>
              <a:pPr/>
              <a:t>11</a:t>
            </a:fld>
            <a:endParaRPr lang="ru-RU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(5)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800"/>
              <a:t>История систем автоматизации проектирования баз данных (CASE-средств проектирования БД) началась с автоматизации процесса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рисования диаграмм,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проверки их формальной корректности,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обеспечения средств долговременного хранения диаграмм и другой проектной документации</a:t>
            </a:r>
          </a:p>
          <a:p>
            <a:r>
              <a:rPr lang="ru-RU" altLang="ru-RU" sz="1800"/>
              <a:t>Конечно, компьютерная поддержка работы с диаграммами для проектировщика БД очень полезна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Наличие электронного архива проектной документации помогает при эксплуатации, администрировании и сопровождении базы данных. </a:t>
            </a:r>
          </a:p>
          <a:p>
            <a:r>
              <a:rPr lang="ru-RU" altLang="ru-RU" sz="1800"/>
              <a:t>Но система, которая ограничивается поддержкой рисования диаграмм, проверкой их корректности и хранением, напоминает текстовый редактор, поддерживающий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ввод, редактирование и проверку синтаксической корректности конструкций некоторого языка программирования,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но существующий отдельно от компилятора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384B-BF86-4D12-8F64-7B258F6637C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4B75F-1C0D-43D4-B2C1-86F1D39075FC}" type="slidenum">
              <a:rPr lang="ru-RU" altLang="en-US"/>
              <a:pPr/>
              <a:t>110</a:t>
            </a:fld>
            <a:endParaRPr lang="ru-RU" altLang="en-US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(30)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(28) </a:t>
            </a:r>
            <a:r>
              <a:rPr lang="ru-RU" altLang="ru-RU" sz="1400"/>
              <a:t>Связи-ассоциации (13)</a:t>
            </a:r>
          </a:p>
        </p:txBody>
      </p:sp>
      <p:pic>
        <p:nvPicPr>
          <p:cNvPr id="150533" name="Picture 5" descr="7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484313"/>
            <a:ext cx="3659187" cy="10810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447675" y="1431925"/>
            <a:ext cx="41243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 наличии простой ассоциации между двумя классами предполагается возможность </a:t>
            </a:r>
            <a:r>
              <a:rPr lang="ru-RU" altLang="ru-RU" i="1"/>
              <a:t>навигации </a:t>
            </a:r>
            <a:r>
              <a:rPr lang="ru-RU" altLang="ru-RU"/>
              <a:t>между объектами, входящими в один экземпляр ассоциации </a:t>
            </a: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468313" y="3068638"/>
            <a:ext cx="820737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Если известен конкретный объект-студент, то должна обеспечиваться возможность узнать соответствующий объект-университет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Если известен конкретный объект-университет, то должна обеспечиваться возможность узнать все соответствующие объекты-студенты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Другими словами, если не оговорено иное, то навигация по ассоциации может проводиться в обоих направлениях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Однако бывают случаи, когда желательно ограничить направление навигации для некоторых ассоциаций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этом случае на линии ассоциации ставится стрелка, указывающая направление навигации </a:t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DB3E-6C99-4562-90B0-61E02930C7D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AF308-8055-4586-BC79-57B785205A7E}" type="slidenum">
              <a:rPr lang="ru-RU" altLang="en-US"/>
              <a:pPr/>
              <a:t>111</a:t>
            </a:fld>
            <a:endParaRPr lang="ru-RU" alt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(31)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(29) </a:t>
            </a:r>
            <a:r>
              <a:rPr lang="ru-RU" altLang="ru-RU" sz="1400"/>
              <a:t>Связи-ассоциации (14)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447675" y="1431925"/>
            <a:ext cx="412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Пример диаграммы классов с однонаправленной навигацией 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468313" y="3068638"/>
            <a:ext cx="8207375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библиотеке должно содержаться некоторое количество книг, и каждая книга должна принадлежать некоторой библиотеке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 точки зрения библиотечного хозяйства разумно иметь возможность найти книгу в библиотеке, т. е. произвести навигацию от объекта-библиотеки к связанным с ним объектам-книгам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Однако вряд ли потребуется по данному экземпляру книги узнать, в какой библиотеке она находится </a:t>
            </a:r>
          </a:p>
        </p:txBody>
      </p:sp>
      <p:pic>
        <p:nvPicPr>
          <p:cNvPr id="152582" name="Picture 6" descr="7_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557338"/>
            <a:ext cx="4114800" cy="10096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AF39-2BD5-4A3D-8D99-8464F5C5D7D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5E77-34FB-4E51-A6D7-AE5CC94D05DF}" type="slidenum">
              <a:rPr lang="ru-RU" altLang="en-US"/>
              <a:pPr/>
              <a:t>112</a:t>
            </a:fld>
            <a:endParaRPr lang="ru-RU" alt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(32)</a:t>
            </a:r>
            <a:br>
              <a:rPr lang="ru-RU" altLang="ru-RU"/>
            </a:br>
            <a:r>
              <a:rPr lang="ru-RU" altLang="ru-RU" sz="2400"/>
              <a:t>Ограничения целостности и язык OCL (1)</a:t>
            </a:r>
          </a:p>
        </p:txBody>
      </p:sp>
      <p:pic>
        <p:nvPicPr>
          <p:cNvPr id="154629" name="Picture 5" descr="7_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412875"/>
            <a:ext cx="4600575" cy="1828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592138" y="1504950"/>
            <a:ext cx="33321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диаграммах классов могут указываться ограничения целостности, которые должны поддерживаться в проектируемой базе данных </a:t>
            </a: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539750" y="3376613"/>
            <a:ext cx="8135938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UML допускаются два способа определения ограничений: на естественном языке и на языке OCL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данном случае накладывается ограничение на состояние объектов классов </a:t>
            </a:r>
            <a:r>
              <a:rPr lang="ru-RU" altLang="ru-RU">
                <a:latin typeface="Tahoma" panose="020B0604030504040204" pitchFamily="34" charset="0"/>
              </a:rPr>
              <a:t>Студент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Университет</a:t>
            </a:r>
            <a:r>
              <a:rPr lang="ru-RU" altLang="ru-RU"/>
              <a:t>, входящих в один экземпляр ассоциации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Объект класса </a:t>
            </a:r>
            <a:r>
              <a:rPr lang="ru-RU" altLang="ru-RU">
                <a:latin typeface="Tahoma" panose="020B0604030504040204" pitchFamily="34" charset="0"/>
              </a:rPr>
              <a:t>Студент</a:t>
            </a:r>
            <a:r>
              <a:rPr lang="ru-RU" altLang="ru-RU"/>
              <a:t> может входить в экземпляр ассоциации с объектом класса </a:t>
            </a:r>
            <a:r>
              <a:rPr lang="ru-RU" altLang="ru-RU">
                <a:latin typeface="Tahoma" panose="020B0604030504040204" pitchFamily="34" charset="0"/>
              </a:rPr>
              <a:t>Университет</a:t>
            </a:r>
            <a:r>
              <a:rPr lang="ru-RU" altLang="ru-RU"/>
              <a:t> только при условии, что размер стипендии данного студента находится в диапазоне, допустимом в данном университете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1CA1-06F9-4F6D-AD05-03223472955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8595B-AFFC-49F8-8EBB-233E8D82CEBF}" type="slidenum">
              <a:rPr lang="ru-RU" altLang="en-US"/>
              <a:pPr/>
              <a:t>113</a:t>
            </a:fld>
            <a:endParaRPr lang="ru-RU" alt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(33)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(2) </a:t>
            </a:r>
            <a:r>
              <a:rPr lang="ru-RU" altLang="ru-RU" sz="1600"/>
              <a:t>Общая характеристика языка OCL (1)</a:t>
            </a:r>
            <a:r>
              <a:rPr lang="ru-RU" altLang="ru-RU" sz="3800"/>
              <a:t>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Более точный и лаконичный</a:t>
            </a:r>
            <a:br>
              <a:rPr lang="ru-RU" altLang="ru-RU" sz="2100"/>
            </a:br>
            <a:r>
              <a:rPr lang="ru-RU" altLang="ru-RU" sz="2100"/>
              <a:t>способ формулировки </a:t>
            </a:r>
            <a:br>
              <a:rPr lang="ru-RU" altLang="ru-RU" sz="2100"/>
            </a:br>
            <a:r>
              <a:rPr lang="ru-RU" altLang="ru-RU" sz="2100"/>
              <a:t>ограничений обеспечивает </a:t>
            </a:r>
            <a:br>
              <a:rPr lang="ru-RU" altLang="ru-RU" sz="2100"/>
            </a:br>
            <a:r>
              <a:rPr lang="ru-RU" altLang="ru-RU" sz="2100"/>
              <a:t>язык OCL (Object Constraints</a:t>
            </a:r>
            <a:br>
              <a:rPr lang="ru-RU" altLang="ru-RU" sz="2100"/>
            </a:br>
            <a:r>
              <a:rPr lang="ru-RU" altLang="ru-RU" sz="2100"/>
              <a:t>Language)</a:t>
            </a:r>
            <a:br>
              <a:rPr lang="ru-RU" altLang="ru-RU" sz="2100"/>
            </a:br>
            <a:r>
              <a:rPr lang="ru-RU" altLang="ru-RU" sz="2100"/>
              <a:t/>
            </a:r>
            <a:br>
              <a:rPr lang="ru-RU" altLang="ru-RU" sz="2100"/>
            </a:br>
            <a:endParaRPr lang="ru-RU" altLang="ru-RU" sz="2100"/>
          </a:p>
          <a:p>
            <a:pPr>
              <a:lnSpc>
                <a:spcPct val="90000"/>
              </a:lnSpc>
            </a:pPr>
            <a:r>
              <a:rPr lang="ru-RU" altLang="ru-RU" sz="2100"/>
              <a:t>Вот, например, формулировка на языке </a:t>
            </a:r>
            <a:r>
              <a:rPr lang="en-US" altLang="ru-RU" sz="2100"/>
              <a:t>OCL</a:t>
            </a:r>
            <a:r>
              <a:rPr lang="ru-RU" altLang="ru-RU" sz="2100"/>
              <a:t> ограничения, показанного на рисунке:</a:t>
            </a:r>
            <a:br>
              <a:rPr lang="ru-RU" altLang="ru-RU" sz="2100"/>
            </a:br>
            <a:r>
              <a:rPr lang="ru-RU" altLang="ru-RU" sz="2100"/>
              <a:t/>
            </a:r>
            <a:br>
              <a:rPr lang="ru-RU" altLang="ru-RU" sz="2100"/>
            </a:br>
            <a:r>
              <a:rPr lang="ru-RU" altLang="ru-RU" sz="1900">
                <a:latin typeface="Courier New" panose="02070309020205020404" pitchFamily="49" charset="0"/>
              </a:rPr>
              <a:t>context Студент inv:</a:t>
            </a:r>
            <a:br>
              <a:rPr lang="ru-RU" altLang="ru-RU" sz="1900">
                <a:latin typeface="Courier New" panose="02070309020205020404" pitchFamily="49" charset="0"/>
              </a:rPr>
            </a:br>
            <a:r>
              <a:rPr lang="ru-RU" altLang="ru-RU" sz="1900">
                <a:latin typeface="Courier New" panose="02070309020205020404" pitchFamily="49" charset="0"/>
              </a:rPr>
              <a:t>self.стипендия </a:t>
            </a:r>
            <a:r>
              <a:rPr lang="ru-RU" altLang="ru-RU" sz="1900">
                <a:latin typeface="Courier New" panose="02070309020205020404" pitchFamily="49" charset="0"/>
                <a:sym typeface="Symbol" panose="05050102010706020507" pitchFamily="18" charset="2"/>
              </a:rPr>
              <a:t></a:t>
            </a:r>
            <a:r>
              <a:rPr lang="ru-RU" altLang="ru-RU" sz="1900">
                <a:latin typeface="Courier New" panose="02070309020205020404" pitchFamily="49" charset="0"/>
              </a:rPr>
              <a:t> </a:t>
            </a:r>
            <a:r>
              <a:rPr lang="en-US" altLang="ru-RU" sz="1900">
                <a:latin typeface="Courier New" panose="02070309020205020404" pitchFamily="49" charset="0"/>
              </a:rPr>
              <a:t>self</a:t>
            </a:r>
            <a:r>
              <a:rPr lang="ru-RU" altLang="ru-RU" sz="1900">
                <a:latin typeface="Courier New" panose="02070309020205020404" pitchFamily="49" charset="0"/>
              </a:rPr>
              <a:t>.обучающий.минСтипендия </a:t>
            </a:r>
            <a:br>
              <a:rPr lang="ru-RU" altLang="ru-RU" sz="1900">
                <a:latin typeface="Courier New" panose="02070309020205020404" pitchFamily="49" charset="0"/>
              </a:rPr>
            </a:br>
            <a:r>
              <a:rPr lang="en-US" altLang="ru-RU" sz="1900">
                <a:latin typeface="Courier New" panose="02070309020205020404" pitchFamily="49" charset="0"/>
              </a:rPr>
              <a:t>and</a:t>
            </a:r>
            <a:r>
              <a:rPr lang="ru-RU" altLang="ru-RU" sz="1900">
                <a:latin typeface="Courier New" panose="02070309020205020404" pitchFamily="49" charset="0"/>
              </a:rPr>
              <a:t> </a:t>
            </a:r>
            <a:br>
              <a:rPr lang="ru-RU" altLang="ru-RU" sz="1900">
                <a:latin typeface="Courier New" panose="02070309020205020404" pitchFamily="49" charset="0"/>
              </a:rPr>
            </a:br>
            <a:r>
              <a:rPr lang="ru-RU" altLang="ru-RU" sz="1900">
                <a:latin typeface="Courier New" panose="02070309020205020404" pitchFamily="49" charset="0"/>
              </a:rPr>
              <a:t>self.стипендия </a:t>
            </a:r>
            <a:r>
              <a:rPr lang="ru-RU" altLang="ru-RU" sz="1900">
                <a:latin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ru-RU" altLang="ru-RU" sz="1900">
                <a:latin typeface="Courier New" panose="02070309020205020404" pitchFamily="49" charset="0"/>
              </a:rPr>
              <a:t> </a:t>
            </a:r>
            <a:r>
              <a:rPr lang="en-US" altLang="ru-RU" sz="1900">
                <a:latin typeface="Courier New" panose="02070309020205020404" pitchFamily="49" charset="0"/>
              </a:rPr>
              <a:t>self</a:t>
            </a:r>
            <a:r>
              <a:rPr lang="ru-RU" altLang="ru-RU" sz="1900">
                <a:latin typeface="Courier New" panose="02070309020205020404" pitchFamily="49" charset="0"/>
              </a:rPr>
              <a:t>.обучающий.максСтипендия</a:t>
            </a:r>
            <a:r>
              <a:rPr lang="ru-RU" altLang="ru-RU" sz="2100"/>
              <a:t> </a:t>
            </a:r>
          </a:p>
        </p:txBody>
      </p:sp>
      <p:pic>
        <p:nvPicPr>
          <p:cNvPr id="156676" name="Picture 4" descr="7_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700213"/>
            <a:ext cx="4032250" cy="16557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FBA93-4A9A-4E37-85C7-73A45F1E133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9001E-C641-4090-8AD1-EE47C4B22C96}" type="slidenum">
              <a:rPr lang="ru-RU" altLang="en-US"/>
              <a:pPr/>
              <a:t>114</a:t>
            </a:fld>
            <a:endParaRPr lang="ru-RU" alt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(34)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(3) </a:t>
            </a:r>
            <a:r>
              <a:rPr lang="ru-RU" altLang="ru-RU" sz="1600"/>
              <a:t>Общая характеристика языка OCL (2)</a:t>
            </a:r>
            <a:r>
              <a:rPr lang="ru-RU" altLang="ru-RU" sz="3800"/>
              <a:t>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Хотя язык OCL формально считается частью UML, он специфицирован в отдельном документе, в котором присутствуют ссылки на другие части спецификации UML, а также вводятся собственные понятия и определения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Из языка UML в OCL заимствованы следующие понятия: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класс, атрибут, операция;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объект (экземпляр класса);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связь-ассоциация;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тип данных (включая набор предопределенных типов Boolean, Integer, Real и String);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значение (экземпляр типа данных)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CB563-94AA-403C-9D25-CA7FD59A8AE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3D8C7-F89E-443B-A817-4C4BC4089C31}" type="slidenum">
              <a:rPr lang="ru-RU" altLang="en-US"/>
              <a:pPr/>
              <a:t>115</a:t>
            </a:fld>
            <a:endParaRPr lang="ru-RU" alt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(35)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(4) </a:t>
            </a:r>
            <a:r>
              <a:rPr lang="ru-RU" altLang="ru-RU" sz="1600"/>
              <a:t>Общая характеристика языка OCL (3)</a:t>
            </a:r>
            <a:r>
              <a:rPr lang="ru-RU" altLang="ru-RU" sz="3800"/>
              <a:t> 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Для понимания языка OCL существенны определяемые в UML традиционные для объектных моделей данных различия между объектом некоторого класса и значением некоторого типа: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Объект обладает уникальным идентификатором и может сравниваться с другими объектами только по значению идентификатора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Следствием этого является возможность определения операций над множествами объектов в терминах их идентификаторов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Следует заметить, что ни в спецификации UML, ни в описании какой-либо другой объектной модели никогда прямо не говорится, что в операциях над множествами объектов в действительности участвуют идентификаторы объектов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Но другого понимания не существует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3F5AA-3241-465E-A429-7AB013A3B52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01101-8602-4A71-B765-B32CCB4681B3}" type="slidenum">
              <a:rPr lang="ru-RU" altLang="en-US"/>
              <a:pPr/>
              <a:t>116</a:t>
            </a:fld>
            <a:endParaRPr lang="ru-RU" alt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(36)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(5) </a:t>
            </a:r>
            <a:r>
              <a:rPr lang="ru-RU" altLang="ru-RU" sz="1600"/>
              <a:t>Общая характеристика языка OCL (4)</a:t>
            </a:r>
            <a:r>
              <a:rPr lang="ru-RU" altLang="ru-RU" sz="3800"/>
              <a:t> 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Объект может быть ассоциирован через бинарную связь с другими объектами, что позволяет определить в OCL операцию перехода от данного объекта к связанным с ним объектам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ru-RU" altLang="ru-RU" sz="2000"/>
              <a:t>Заметим, что хотя в UML допускаются </a:t>
            </a:r>
            <a:r>
              <a:rPr lang="ru-RU" altLang="ru-RU" sz="2000" i="1"/>
              <a:t>n</a:t>
            </a:r>
            <a:r>
              <a:rPr lang="ru-RU" altLang="ru-RU" sz="2000"/>
              <a:t>-арные связи, в OCL речь идет только об уже привычном для нас бинарном варианте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В то же время значение является «чистым значением» в том смысле, что: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ru-RU" altLang="ru-RU" sz="2000"/>
              <a:t>при сравнении двух значений проверяются сами эти значения;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ru-RU" altLang="ru-RU" sz="2000"/>
              <a:t>значения не могут участвовать в связях, поскольку понятие связи определено только для объектов классов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1B6D-7D14-404B-8399-C7B327C7988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D15A6-6044-4AC2-AA9A-D2BB02110C17}" type="slidenum">
              <a:rPr lang="ru-RU" altLang="en-US"/>
              <a:pPr/>
              <a:t>117</a:t>
            </a:fld>
            <a:endParaRPr lang="ru-RU" alt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(37)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(6) </a:t>
            </a:r>
            <a:r>
              <a:rPr lang="ru-RU" altLang="ru-RU" sz="1600"/>
              <a:t>Общая характеристика языка OCL (5)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В дополнение к </a:t>
            </a:r>
            <a:r>
              <a:rPr lang="ru-RU" altLang="ru-RU" sz="2600" i="1"/>
              <a:t>скалярным </a:t>
            </a:r>
            <a:r>
              <a:rPr lang="ru-RU" altLang="ru-RU" sz="2600"/>
              <a:t>типам данных, заимствованным из UML, в OCL предопределены </a:t>
            </a:r>
            <a:r>
              <a:rPr lang="ru-RU" altLang="ru-RU" sz="2600" i="1"/>
              <a:t>структурные </a:t>
            </a:r>
            <a:r>
              <a:rPr lang="ru-RU" altLang="ru-RU" sz="2600"/>
              <a:t>типы, которые являются разновидностями типов коллекций (</a:t>
            </a:r>
            <a:r>
              <a:rPr lang="ru-RU" altLang="ru-RU" sz="2600" i="1"/>
              <a:t>collection</a:t>
            </a:r>
            <a:r>
              <a:rPr lang="ru-RU" altLang="ru-RU" sz="2600"/>
              <a:t>):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математическое множество (set),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/>
              <a:t>неупорядоченная коллекция, не содержащая одинаковых элементов;</a:t>
            </a:r>
            <a:endParaRPr lang="ru-RU" altLang="ru-RU" sz="2000" i="1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 i="1"/>
              <a:t>мультимножество </a:t>
            </a:r>
            <a:r>
              <a:rPr lang="ru-RU" altLang="ru-RU" sz="2200"/>
              <a:t>(bag),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/>
              <a:t>неупорядоченная коллекция, которая может содержать повторяющиеся элементы-дубликаты;</a:t>
            </a:r>
            <a:endParaRPr lang="ru-RU" altLang="ru-RU" sz="2000" i="1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 i="1"/>
              <a:t>последовательность </a:t>
            </a:r>
            <a:r>
              <a:rPr lang="ru-RU" altLang="ru-RU" sz="2200"/>
              <a:t>(sequence),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/>
              <a:t>упорядоченная коллекция, которая может содержать элементы-дубликаты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0131-4980-449C-8F92-0BD1414AA6A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A7D85-81B8-46CC-9A88-AFEE9A818C93}" type="slidenum">
              <a:rPr lang="ru-RU" altLang="en-US"/>
              <a:pPr/>
              <a:t>118</a:t>
            </a:fld>
            <a:endParaRPr lang="ru-RU" alt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(38)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(7) </a:t>
            </a:r>
            <a:r>
              <a:rPr lang="ru-RU" altLang="ru-RU" sz="1600"/>
              <a:t>Общая характеристика языка OCL (6)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В дополнение к </a:t>
            </a:r>
            <a:r>
              <a:rPr lang="ru-RU" altLang="ru-RU" sz="2100" i="1"/>
              <a:t>скалярным </a:t>
            </a:r>
            <a:r>
              <a:rPr lang="ru-RU" altLang="ru-RU" sz="2100"/>
              <a:t>типам данных, заимствованным из UML, в OCL предопределены </a:t>
            </a:r>
            <a:r>
              <a:rPr lang="ru-RU" altLang="ru-RU" sz="2100" i="1"/>
              <a:t>структурные </a:t>
            </a:r>
            <a:r>
              <a:rPr lang="ru-RU" altLang="ru-RU" sz="2100"/>
              <a:t>типы, которые являются разновидностями типов коллекций (</a:t>
            </a:r>
            <a:r>
              <a:rPr lang="ru-RU" altLang="ru-RU" sz="2100" i="1"/>
              <a:t>collection</a:t>
            </a:r>
            <a:r>
              <a:rPr lang="ru-RU" altLang="ru-RU" sz="2100"/>
              <a:t>):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математическое множество (set),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неупорядоченная коллекция, не содержащая одинаковых элементов;</a:t>
            </a:r>
            <a:endParaRPr lang="ru-RU" altLang="ru-RU" sz="18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мультимножество </a:t>
            </a:r>
            <a:r>
              <a:rPr lang="ru-RU" altLang="ru-RU" sz="2000"/>
              <a:t>(bag),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неупорядоченная коллекция, которая может содержать повторяющиеся элементы-дубликаты;</a:t>
            </a:r>
            <a:endParaRPr lang="ru-RU" altLang="ru-RU" sz="18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последовательность </a:t>
            </a:r>
            <a:r>
              <a:rPr lang="ru-RU" altLang="ru-RU" sz="2000"/>
              <a:t>(sequence), 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упорядоченная коллекция, которая может содержать элементы-дубликаты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Элементами каждого из трех типов коллекций могут быть объекты или значения одного класса или одного типа соответственно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C1234-80CC-4262-A0D5-9EDD1AEBFDD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8290-CD53-4EF9-A5D6-7E12E859E6EA}" type="slidenum">
              <a:rPr lang="ru-RU" altLang="en-US"/>
              <a:pPr/>
              <a:t>119</a:t>
            </a:fld>
            <a:endParaRPr lang="ru-RU" alt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(39)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(8) </a:t>
            </a:r>
            <a:r>
              <a:rPr lang="ru-RU" altLang="ru-RU" sz="1600"/>
              <a:t>Общая характеристика языка OCL (7)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Язык OCL предназначен, главным образом, для определения ограничений целостности данных, соответствующих модели, которая представлена в терминах диаграммы классов UML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OCL может применяться для определения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ограничений, описывающих пред- и постусловия операций классов,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ограничений, представляющих собой инварианты классов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С точки зрения определения ограничений целостности баз данных более важны средства определения инвариантов классов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A438-F504-49FC-9C38-7AB177FAC58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293D3-6D7C-4DEF-ADB4-25E2A9E45D82}" type="slidenum">
              <a:rPr lang="ru-RU" altLang="en-US"/>
              <a:pPr/>
              <a:t>12</a:t>
            </a:fld>
            <a:endParaRPr lang="ru-RU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(6)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200"/>
              <a:t>Кажется естественным желание расширить такой редактор функциями компилятора, и это действительно возможно, поскольку известна техника компиляции конструкций языка программирования в коды целевого компьютера</a:t>
            </a:r>
          </a:p>
          <a:p>
            <a:r>
              <a:rPr lang="ru-RU" altLang="ru-RU" sz="2200"/>
              <a:t>Но коль скоро имеется четкая методика преобразования концептуальной схемы БД в реляционную схему, то почему бы не выполнить программную реализацию соответствующего «компилятора» и не включить ее в состав системы проектирования баз данных?</a:t>
            </a:r>
          </a:p>
          <a:p>
            <a:r>
              <a:rPr lang="ru-RU" altLang="ru-RU" sz="2200"/>
              <a:t>Эта идея, естественно, показалась разумной производителям CASE-средств проектирования БД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4755-165C-4F90-80B0-76595A2F514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D1B6-6992-45BE-8D74-599FBE376F1C}" type="slidenum">
              <a:rPr lang="ru-RU" altLang="en-US"/>
              <a:pPr/>
              <a:t>120</a:t>
            </a:fld>
            <a:endParaRPr lang="ru-RU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(40)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(9) </a:t>
            </a:r>
            <a:r>
              <a:rPr lang="ru-RU" altLang="ru-RU" sz="1600"/>
              <a:t>Инвариант класса (1)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Под инвариантом класса в OCL понимается условие, которому должны удовлетворять все объекты данного класса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Если говорить более точно, инвариант класса – это логическое выражение, при вычислении которого для любого объекта данного класса в течение всего времени существования этого объекта получается булевское значение </a:t>
            </a:r>
            <a:r>
              <a:rPr lang="en-US" altLang="ru-RU" sz="2600" i="1"/>
              <a:t>true</a:t>
            </a:r>
            <a:endParaRPr lang="ru-RU" altLang="ru-RU" sz="2600" i="1"/>
          </a:p>
          <a:p>
            <a:pPr>
              <a:lnSpc>
                <a:spcPct val="90000"/>
              </a:lnSpc>
            </a:pPr>
            <a:r>
              <a:rPr lang="ru-RU" altLang="ru-RU" sz="2600"/>
              <a:t>При определении инварианта требуется указать имя класса и выражение, определяющее инвариант указанного класса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3EE27-B9DC-4539-8398-F27D3AA8305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ABF7-539A-4C8E-BE50-2C4C4E00FDFC}" type="slidenum">
              <a:rPr lang="ru-RU" altLang="en-US"/>
              <a:pPr/>
              <a:t>121</a:t>
            </a:fld>
            <a:endParaRPr lang="ru-RU" alt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(41)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(10) </a:t>
            </a:r>
            <a:r>
              <a:rPr lang="ru-RU" altLang="ru-RU" sz="1600"/>
              <a:t>Инвариант класса (2)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Синтаксически это выглядит следующим образом:</a:t>
            </a:r>
            <a:br>
              <a:rPr lang="ru-RU" altLang="ru-RU" sz="1900"/>
            </a:br>
            <a:r>
              <a:rPr lang="ru-RU" altLang="ru-RU" sz="1900"/>
              <a:t/>
            </a:r>
            <a:br>
              <a:rPr lang="ru-RU" altLang="ru-RU" sz="1900"/>
            </a:br>
            <a:r>
              <a:rPr lang="en-US" altLang="ru-RU" sz="1900">
                <a:latin typeface="Courier New" panose="02070309020205020404" pitchFamily="49" charset="0"/>
              </a:rPr>
              <a:t>context &lt;class_name&gt; inv:</a:t>
            </a:r>
            <a:r>
              <a:rPr lang="ru-RU" altLang="ru-RU" sz="1900">
                <a:latin typeface="Courier New" panose="02070309020205020404" pitchFamily="49" charset="0"/>
              </a:rPr>
              <a:t/>
            </a:r>
            <a:br>
              <a:rPr lang="ru-RU" altLang="ru-RU" sz="1900">
                <a:latin typeface="Courier New" panose="02070309020205020404" pitchFamily="49" charset="0"/>
              </a:rPr>
            </a:br>
            <a:r>
              <a:rPr lang="en-US" altLang="ru-RU" sz="1900">
                <a:latin typeface="Courier New" panose="02070309020205020404" pitchFamily="49" charset="0"/>
              </a:rPr>
              <a:t>&lt;OCL-</a:t>
            </a:r>
            <a:r>
              <a:rPr lang="ru-RU" altLang="ru-RU" sz="1900">
                <a:latin typeface="Courier New" panose="02070309020205020404" pitchFamily="49" charset="0"/>
              </a:rPr>
              <a:t>выражение</a:t>
            </a:r>
            <a:r>
              <a:rPr lang="en-US" altLang="ru-RU" sz="1900">
                <a:latin typeface="Courier New" panose="02070309020205020404" pitchFamily="49" charset="0"/>
              </a:rPr>
              <a:t>&gt;</a:t>
            </a:r>
            <a:r>
              <a:rPr lang="ru-RU" altLang="ru-RU" sz="1900"/>
              <a:t/>
            </a:r>
            <a:br>
              <a:rPr lang="ru-RU" altLang="ru-RU" sz="1900"/>
            </a:br>
            <a:endParaRPr lang="ru-RU" altLang="ru-RU" sz="1900"/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ahoma" panose="020B0604030504040204" pitchFamily="34" charset="0"/>
              </a:rPr>
              <a:t>&lt;class-name&gt;</a:t>
            </a:r>
            <a:r>
              <a:rPr lang="ru-RU" altLang="ru-RU" sz="1900"/>
              <a:t> является именем класса, для которого определяется инвариант</a:t>
            </a:r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ahoma" panose="020B0604030504040204" pitchFamily="34" charset="0"/>
              </a:rPr>
              <a:t>inv</a:t>
            </a:r>
            <a:r>
              <a:rPr lang="ru-RU" altLang="ru-RU" sz="1900"/>
              <a:t> – ключевое слово, говорящее о том, что определяется именно инвариант, а не ограничение другого вида</a:t>
            </a:r>
          </a:p>
          <a:p>
            <a:pPr>
              <a:lnSpc>
                <a:spcPct val="80000"/>
              </a:lnSpc>
            </a:pPr>
            <a:r>
              <a:rPr lang="ru-RU" altLang="ru-RU" sz="1900">
                <a:latin typeface="Tahoma" panose="020B0604030504040204" pitchFamily="34" charset="0"/>
              </a:rPr>
              <a:t>context</a:t>
            </a:r>
            <a:r>
              <a:rPr lang="ru-RU" altLang="ru-RU" sz="1900"/>
              <a:t> – ключевое слово, которое говорит о том, что контекстом следующего после двоеточия OCL-выражения являются объекты класса </a:t>
            </a:r>
            <a:r>
              <a:rPr lang="ru-RU" altLang="ru-RU" sz="1900">
                <a:latin typeface="Tahoma" panose="020B0604030504040204" pitchFamily="34" charset="0"/>
              </a:rPr>
              <a:t>&lt;class-name&gt;,</a:t>
            </a:r>
            <a:r>
              <a:rPr lang="ru-RU" altLang="ru-RU" sz="1900"/>
              <a:t>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т. е. OCL-выражение должно принимать значение </a:t>
            </a:r>
            <a:r>
              <a:rPr lang="ru-RU" altLang="ru-RU" sz="1700" i="1"/>
              <a:t>true </a:t>
            </a:r>
            <a:r>
              <a:rPr lang="ru-RU" altLang="ru-RU" sz="1700"/>
              <a:t>для всех объектов этого класса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OCL является типизированным языком, поэтому у каждого выражения имеется некоторый тип (тип значения, получаемого при вычислении выражения)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OCL-выражение в инварианте класса должно быть логического типа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8C364-BB2F-4ABE-A03F-0716B772077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EDDA-6A99-4353-A157-DB5332A3E59E}" type="slidenum">
              <a:rPr lang="ru-RU" altLang="en-US"/>
              <a:pPr/>
              <a:t>122</a:t>
            </a:fld>
            <a:endParaRPr lang="ru-RU" alt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(42)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(11) </a:t>
            </a:r>
            <a:r>
              <a:rPr lang="ru-RU" altLang="ru-RU" sz="1600"/>
              <a:t>Инвариант класса (3)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В общем случае OCL-выражение в определении инварианта основывается на композиции операций, которым посвящена большая часть определения языка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 спецификации языка эти операции условно разделены на следующие группы: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операции над значениями предопределенных в UML (скалярных) типов данных;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операции над объектами;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операции над множествами;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операции над мультимножествами;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операции над последовательностями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Последовательно обсудим эти группы операций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5FAF-8232-41EB-B4CE-761669D8D39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CA2F8-A2FD-4BC9-9780-46EABEE64C91}" type="slidenum">
              <a:rPr lang="ru-RU" altLang="en-US"/>
              <a:pPr/>
              <a:t>123</a:t>
            </a:fld>
            <a:endParaRPr lang="ru-RU" alt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(43)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(12) </a:t>
            </a:r>
            <a:r>
              <a:rPr lang="ru-RU" altLang="ru-RU" sz="1600"/>
              <a:t>Инвариант класса (4)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Синтаксически это выглядит следующим образом:</a:t>
            </a:r>
            <a:br>
              <a:rPr lang="ru-RU" altLang="ru-RU" sz="2100"/>
            </a:br>
            <a:r>
              <a:rPr lang="ru-RU" altLang="ru-RU" sz="2100"/>
              <a:t/>
            </a:r>
            <a:br>
              <a:rPr lang="ru-RU" altLang="ru-RU" sz="2100"/>
            </a:br>
            <a:r>
              <a:rPr lang="en-US" altLang="ru-RU" sz="2100">
                <a:latin typeface="Courier New" panose="02070309020205020404" pitchFamily="49" charset="0"/>
              </a:rPr>
              <a:t>context &lt;class_name&gt; inv:</a:t>
            </a:r>
            <a:r>
              <a:rPr lang="ru-RU" altLang="ru-RU" sz="2100">
                <a:latin typeface="Courier New" panose="02070309020205020404" pitchFamily="49" charset="0"/>
              </a:rPr>
              <a:t/>
            </a:r>
            <a:br>
              <a:rPr lang="ru-RU" altLang="ru-RU" sz="2100">
                <a:latin typeface="Courier New" panose="02070309020205020404" pitchFamily="49" charset="0"/>
              </a:rPr>
            </a:br>
            <a:r>
              <a:rPr lang="en-US" altLang="ru-RU" sz="2100">
                <a:latin typeface="Courier New" panose="02070309020205020404" pitchFamily="49" charset="0"/>
              </a:rPr>
              <a:t>&lt;OCL-</a:t>
            </a:r>
            <a:r>
              <a:rPr lang="ru-RU" altLang="ru-RU" sz="2100">
                <a:latin typeface="Courier New" panose="02070309020205020404" pitchFamily="49" charset="0"/>
              </a:rPr>
              <a:t>выражение</a:t>
            </a:r>
            <a:r>
              <a:rPr lang="en-US" altLang="ru-RU" sz="2100">
                <a:latin typeface="Courier New" panose="02070309020205020404" pitchFamily="49" charset="0"/>
              </a:rPr>
              <a:t>&gt;</a:t>
            </a:r>
            <a:r>
              <a:rPr lang="ru-RU" altLang="ru-RU" sz="2100"/>
              <a:t/>
            </a:r>
            <a:br>
              <a:rPr lang="ru-RU" altLang="ru-RU" sz="2100"/>
            </a:br>
            <a:endParaRPr lang="ru-RU" altLang="ru-RU" sz="2100"/>
          </a:p>
          <a:p>
            <a:pPr>
              <a:lnSpc>
                <a:spcPct val="90000"/>
              </a:lnSpc>
            </a:pPr>
            <a:r>
              <a:rPr lang="ru-RU" altLang="ru-RU" sz="2100">
                <a:latin typeface="Tahoma" panose="020B0604030504040204" pitchFamily="34" charset="0"/>
              </a:rPr>
              <a:t>&lt;class-name&gt;</a:t>
            </a:r>
            <a:r>
              <a:rPr lang="ru-RU" altLang="ru-RU" sz="2100"/>
              <a:t> является именем класса, для которого определяется инвариант</a:t>
            </a:r>
          </a:p>
          <a:p>
            <a:pPr>
              <a:lnSpc>
                <a:spcPct val="90000"/>
              </a:lnSpc>
            </a:pPr>
            <a:r>
              <a:rPr lang="ru-RU" altLang="ru-RU" sz="2100">
                <a:latin typeface="Tahoma" panose="020B0604030504040204" pitchFamily="34" charset="0"/>
              </a:rPr>
              <a:t>inv</a:t>
            </a:r>
            <a:r>
              <a:rPr lang="ru-RU" altLang="ru-RU" sz="2100"/>
              <a:t> – ключевое слово, говорящее о том, что определяется именно инвариант, а не ограничение другого вида</a:t>
            </a:r>
          </a:p>
          <a:p>
            <a:pPr>
              <a:lnSpc>
                <a:spcPct val="90000"/>
              </a:lnSpc>
            </a:pPr>
            <a:r>
              <a:rPr lang="ru-RU" altLang="ru-RU" sz="2100">
                <a:latin typeface="Tahoma" panose="020B0604030504040204" pitchFamily="34" charset="0"/>
              </a:rPr>
              <a:t>context</a:t>
            </a:r>
            <a:r>
              <a:rPr lang="ru-RU" altLang="ru-RU" sz="2100"/>
              <a:t> – ключевое слово, которое говорит о том, что контекстом следующего после двоеточия OCL-выражения являются объекты класса </a:t>
            </a:r>
            <a:r>
              <a:rPr lang="ru-RU" altLang="ru-RU" sz="2100">
                <a:latin typeface="Tahoma" panose="020B0604030504040204" pitchFamily="34" charset="0"/>
              </a:rPr>
              <a:t>&lt;class-name&gt;,</a:t>
            </a:r>
            <a:r>
              <a:rPr lang="ru-RU" altLang="ru-RU" sz="21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т. е. OCL-выражение должно принимать значение </a:t>
            </a:r>
            <a:r>
              <a:rPr lang="ru-RU" altLang="ru-RU" sz="2000" i="1"/>
              <a:t>true </a:t>
            </a:r>
            <a:r>
              <a:rPr lang="ru-RU" altLang="ru-RU" sz="2000"/>
              <a:t>для всех объектов этого класса </a:t>
            </a:r>
          </a:p>
          <a:p>
            <a:pPr>
              <a:lnSpc>
                <a:spcPct val="90000"/>
              </a:lnSpc>
            </a:pP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AD3CD-E60E-440E-B892-1AA81567762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ADFAC-54B8-4279-AC82-3DC93E6A7444}" type="slidenum">
              <a:rPr lang="ru-RU" altLang="en-US"/>
              <a:pPr/>
              <a:t>124</a:t>
            </a:fld>
            <a:endParaRPr lang="ru-RU" alt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(44)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(15) </a:t>
            </a:r>
            <a:r>
              <a:rPr lang="ru-RU" altLang="ru-RU" sz="1600"/>
              <a:t>Инвариант класса (6)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72035" name="Picture 3" descr="OC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341438"/>
            <a:ext cx="3770312" cy="241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395288" y="1412875"/>
            <a:ext cx="4557712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ru-RU" altLang="ru-RU" b="1"/>
              <a:t>Операции над значениями предопределенных типов данных</a:t>
            </a:r>
            <a:r>
              <a:rPr lang="ru-RU" altLang="ru-RU"/>
              <a:t>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OCL поддерживаются скалярные типы данных </a:t>
            </a:r>
            <a:r>
              <a:rPr lang="ru-RU" altLang="ru-RU">
                <a:latin typeface="Tahoma" panose="020B0604030504040204" pitchFamily="34" charset="0"/>
              </a:rPr>
              <a:t>Boolean</a:t>
            </a:r>
            <a:r>
              <a:rPr lang="ru-RU" altLang="ru-RU"/>
              <a:t>, </a:t>
            </a:r>
            <a:r>
              <a:rPr lang="ru-RU" altLang="ru-RU">
                <a:latin typeface="Tahoma" panose="020B0604030504040204" pitchFamily="34" charset="0"/>
              </a:rPr>
              <a:t>Integer</a:t>
            </a:r>
            <a:r>
              <a:rPr lang="ru-RU" altLang="ru-RU"/>
              <a:t>, </a:t>
            </a:r>
            <a:r>
              <a:rPr lang="ru-RU" altLang="ru-RU">
                <a:latin typeface="Tahoma" panose="020B0604030504040204" pitchFamily="34" charset="0"/>
              </a:rPr>
              <a:t>Real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String</a:t>
            </a:r>
            <a:r>
              <a:rPr lang="ru-RU" altLang="ru-RU"/>
              <a:t>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Операция </a:t>
            </a:r>
            <a:r>
              <a:rPr lang="en-US" altLang="ru-RU">
                <a:latin typeface="Tahoma" panose="020B0604030504040204" pitchFamily="34" charset="0"/>
              </a:rPr>
              <a:t>xor</a:t>
            </a:r>
            <a:r>
              <a:rPr lang="en-US" altLang="ru-RU"/>
              <a:t> </a:t>
            </a:r>
            <a:r>
              <a:rPr lang="ru-RU" altLang="ru-RU"/>
              <a:t>– это стандартное «исключающее или»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Она принимает два параметра булевского типа и вырабатывает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395288" y="3860800"/>
            <a:ext cx="82804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ru-RU" altLang="ru-RU"/>
              <a:t>значение </a:t>
            </a:r>
            <a:r>
              <a:rPr lang="en-US" altLang="ru-RU" i="1"/>
              <a:t>true</a:t>
            </a:r>
            <a:r>
              <a:rPr lang="ru-RU" altLang="ru-RU"/>
              <a:t>, если значением одного и только одного параметра является </a:t>
            </a:r>
            <a:r>
              <a:rPr lang="en-US" altLang="ru-RU" i="1"/>
              <a:t>true</a:t>
            </a:r>
            <a:r>
              <a:rPr lang="ru-RU" altLang="ru-RU"/>
              <a:t>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противном случае операция вырабатывает значение </a:t>
            </a:r>
            <a:r>
              <a:rPr lang="en-US" altLang="ru-RU" i="1"/>
              <a:t>false</a:t>
            </a:r>
            <a:endParaRPr lang="ru-RU" altLang="ru-RU" i="1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i="1"/>
              <a:t> </a:t>
            </a:r>
            <a:r>
              <a:rPr lang="ru-RU" altLang="ru-RU"/>
              <a:t>Операция </a:t>
            </a:r>
            <a:r>
              <a:rPr lang="en-US" altLang="ru-RU">
                <a:latin typeface="Tahoma" panose="020B0604030504040204" pitchFamily="34" charset="0"/>
              </a:rPr>
              <a:t>implies</a:t>
            </a:r>
            <a:r>
              <a:rPr lang="en-US" altLang="ru-RU"/>
              <a:t> </a:t>
            </a:r>
            <a:r>
              <a:rPr lang="ru-RU" altLang="ru-RU"/>
              <a:t>– это импликация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Она принимает два параметра булевского типа и вырабатывает значение </a:t>
            </a:r>
            <a:r>
              <a:rPr lang="en-US" altLang="ru-RU" i="1"/>
              <a:t>true</a:t>
            </a:r>
            <a:r>
              <a:rPr lang="ru-RU" altLang="ru-RU"/>
              <a:t>, если значением первого параметра является </a:t>
            </a:r>
            <a:r>
              <a:rPr lang="en-US" altLang="ru-RU" i="1"/>
              <a:t>false</a:t>
            </a:r>
            <a:r>
              <a:rPr lang="ru-RU" altLang="ru-RU"/>
              <a:t>, или если значениями обоих параметров является </a:t>
            </a:r>
            <a:r>
              <a:rPr lang="en-US" altLang="ru-RU" i="1"/>
              <a:t>true</a:t>
            </a:r>
            <a:endParaRPr lang="ru-RU" altLang="ru-RU" i="1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i="1"/>
              <a:t> </a:t>
            </a:r>
            <a:r>
              <a:rPr lang="ru-RU" altLang="ru-RU"/>
              <a:t>В противном случае операция вырабатывает значение </a:t>
            </a:r>
            <a:r>
              <a:rPr lang="en-US" altLang="ru-RU" i="1"/>
              <a:t>false</a:t>
            </a:r>
            <a:r>
              <a:rPr lang="ru-RU" altLang="ru-RU"/>
              <a:t> </a:t>
            </a:r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277E-1AE7-4CC2-A5C6-5285786BD06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17348-0E72-4B66-8021-FB8DF6835BE7}" type="slidenum">
              <a:rPr lang="ru-RU" altLang="en-US"/>
              <a:pPr/>
              <a:t>125</a:t>
            </a:fld>
            <a:endParaRPr lang="ru-RU" alt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(45)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(14) </a:t>
            </a:r>
            <a:r>
              <a:rPr lang="ru-RU" altLang="ru-RU" sz="1600"/>
              <a:t>Инвариант класса (5)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73059" name="Picture 3" descr="OCL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341438"/>
            <a:ext cx="3770312" cy="241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395288" y="1557338"/>
            <a:ext cx="4557712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Операция </a:t>
            </a:r>
            <a:r>
              <a:rPr lang="en-US" altLang="ru-RU"/>
              <a:t>floor </a:t>
            </a:r>
            <a:r>
              <a:rPr lang="ru-RU" altLang="ru-RU"/>
              <a:t>вырабатывает наибольшее значение целого типа, меньшее или равное значению параметра операции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Операция </a:t>
            </a:r>
            <a:r>
              <a:rPr lang="en-US" altLang="ru-RU"/>
              <a:t>concat </a:t>
            </a:r>
            <a:r>
              <a:rPr lang="ru-RU" altLang="ru-RU"/>
              <a:t>конкатенирует две строки-аргументы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en-US" altLang="ru-RU"/>
              <a:t>size</a:t>
            </a:r>
            <a:r>
              <a:rPr lang="ru-RU" altLang="ru-RU"/>
              <a:t> выдает целое значение, равное длине строки-аргумента</a:t>
            </a: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395288" y="3860800"/>
            <a:ext cx="8280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en-US" altLang="ru-RU"/>
              <a:t>substring </a:t>
            </a:r>
            <a:r>
              <a:rPr lang="ru-RU" altLang="ru-RU"/>
              <a:t>выдает подстроку строки-аргумента с заданными начальной позицией и длиной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altLang="ru-RU"/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06693-3FE5-408A-BCCD-CA80DD24B96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5504-37D1-4130-B316-98CFA42AB2BB}" type="slidenum">
              <a:rPr lang="ru-RU" altLang="en-US"/>
              <a:pPr/>
              <a:t>126</a:t>
            </a:fld>
            <a:endParaRPr lang="ru-RU" alt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(46)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(15) </a:t>
            </a:r>
            <a:r>
              <a:rPr lang="ru-RU" altLang="ru-RU" sz="1600"/>
              <a:t>Инвариант класса (6)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b="1"/>
              <a:t>Операции над объектами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 OCL определены три операции над объектами: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получение значения атрибута;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переход по экземпляру ассоциации,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вызов операции класса (последняя операция для целей проектирования «традиционных» реляционных БД несущественна)</a:t>
            </a:r>
          </a:p>
          <a:p>
            <a:pPr>
              <a:lnSpc>
                <a:spcPct val="90000"/>
              </a:lnSpc>
            </a:pPr>
            <a:r>
              <a:rPr lang="ru-RU" altLang="ru-RU"/>
              <a:t>Для обозначения всех трех этих операций используется «точечная нотация»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D692-DE4C-45D6-9EDB-FECEAA4381C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AB4B-29A4-4FBD-B85B-400222254720}" type="slidenum">
              <a:rPr lang="ru-RU" altLang="en-US"/>
              <a:pPr/>
              <a:t>127</a:t>
            </a:fld>
            <a:endParaRPr lang="ru-RU" alt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(47)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(16) </a:t>
            </a:r>
            <a:r>
              <a:rPr lang="ru-RU" altLang="ru-RU" sz="1600"/>
              <a:t>Инвариант класса (7)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dirty="0"/>
              <a:t>Результатом выражения вида </a:t>
            </a:r>
            <a:br>
              <a:rPr lang="ru-RU" altLang="ru-RU" sz="2100" dirty="0"/>
            </a:br>
            <a:r>
              <a:rPr lang="ru-RU" altLang="ru-RU" sz="2100" dirty="0"/>
              <a:t/>
            </a:r>
            <a:br>
              <a:rPr lang="ru-RU" altLang="ru-RU" sz="2100" dirty="0"/>
            </a:br>
            <a:r>
              <a:rPr lang="en-US" altLang="ru-RU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ru-RU" altLang="ru-RU" sz="2100" dirty="0" smtClean="0">
                <a:latin typeface="Courier New" panose="02070309020205020404" pitchFamily="49" charset="0"/>
              </a:rPr>
              <a:t>объект</a:t>
            </a:r>
            <a:r>
              <a:rPr lang="ru-RU" altLang="ru-RU" sz="2100" dirty="0">
                <a:latin typeface="Courier New" panose="02070309020205020404" pitchFamily="49" charset="0"/>
              </a:rPr>
              <a:t>&gt;.&lt;имя атрибута&gt;</a:t>
            </a:r>
            <a:r>
              <a:rPr lang="ru-RU" altLang="ru-RU" sz="2100" dirty="0"/>
              <a:t> </a:t>
            </a:r>
            <a:br>
              <a:rPr lang="ru-RU" altLang="ru-RU" sz="2100" dirty="0"/>
            </a:br>
            <a:r>
              <a:rPr lang="ru-RU" altLang="ru-RU" sz="2100" dirty="0"/>
              <a:t/>
            </a:r>
            <a:br>
              <a:rPr lang="ru-RU" altLang="ru-RU" sz="2100" dirty="0"/>
            </a:br>
            <a:r>
              <a:rPr lang="ru-RU" altLang="ru-RU" sz="2100" dirty="0"/>
              <a:t>является текущее значение атрибута с именем имя атрибута, если объект имеет такой атрибут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Если атрибут типизирован именем некоторого класса, то результатом вызова операции является некоторый объект этого класса (объектный идентификатор), к которому также применимы операции над объектами. 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В противном случае использование подобного выражения приводит к возникновению ошибки типа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C42B-8311-4EF9-8121-5ED92A64E7E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D32E4-8F46-4CF0-90FF-A5688E7E7FF1}" type="slidenum">
              <a:rPr lang="ru-RU" altLang="en-US"/>
              <a:pPr/>
              <a:t>128</a:t>
            </a:fld>
            <a:endParaRPr lang="ru-RU" alt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(48)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(17) </a:t>
            </a:r>
            <a:r>
              <a:rPr lang="ru-RU" altLang="ru-RU" sz="1600"/>
              <a:t>Инвариант класса (8)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Результатом применения к объекту операции перехода по экземпляру связи-ассоциации является коллекция, содержащая все объекты, которые ассоциированы с данным объектом через указываемый экземпляр ассоциации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Этот экземпляр ассоциации идентифицируется именем роли, противоположной по отношению к данному объекту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Таким образом, синтаксис выражения перехода по соединению следующий:</a:t>
            </a:r>
            <a:br>
              <a:rPr lang="ru-RU" altLang="ru-RU" sz="2600"/>
            </a:br>
            <a:r>
              <a:rPr lang="ru-RU" altLang="ru-RU" sz="2600"/>
              <a:t/>
            </a:r>
            <a:br>
              <a:rPr lang="ru-RU" altLang="ru-RU" sz="2600"/>
            </a:br>
            <a:r>
              <a:rPr lang="ru-RU" altLang="ru-RU" sz="2600">
                <a:latin typeface="Courier New" panose="02070309020205020404" pitchFamily="49" charset="0"/>
              </a:rPr>
              <a:t>&lt;объект&gt;.&lt;имя роли, противоположенной по отношению к объекту&gt;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F8467-9B93-4283-BF64-0ED7E02C95C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71332-D35D-444A-B6F0-40E2A569B1E2}" type="slidenum">
              <a:rPr lang="ru-RU" altLang="en-US"/>
              <a:pPr/>
              <a:t>129</a:t>
            </a:fld>
            <a:endParaRPr lang="ru-RU" alt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(49)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(18) </a:t>
            </a:r>
            <a:r>
              <a:rPr lang="ru-RU" altLang="ru-RU" sz="1600"/>
              <a:t>Инвариант класса (9)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b="1"/>
              <a:t>Операции над множествами, мультимножествами и последовательностями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OCL поддерживается обширный набор операций над значениями коллекционных типов данных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Обсудим только те из них, которые являются уместными в контексте данного раздела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Синтаксически вызовы операций над коллекциями записываются в нотации, аналогичной точечной, но вместо точки используется стрелка (</a:t>
            </a:r>
            <a:r>
              <a:rPr lang="ru-RU" altLang="ru-RU" sz="2100">
                <a:sym typeface="Symbol" panose="05050102010706020507" pitchFamily="18" charset="2"/>
              </a:rPr>
              <a:t></a:t>
            </a:r>
            <a:r>
              <a:rPr lang="ru-RU" altLang="ru-RU" sz="2100"/>
              <a:t>)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Общий синтаксис применения операции к коллекции выглядит следующим образом:</a:t>
            </a:r>
            <a:br>
              <a:rPr lang="ru-RU" altLang="ru-RU" sz="2100"/>
            </a:br>
            <a:r>
              <a:rPr lang="ru-RU" altLang="ru-RU" sz="2100"/>
              <a:t/>
            </a:r>
            <a:br>
              <a:rPr lang="ru-RU" altLang="ru-RU" sz="2100"/>
            </a:br>
            <a:r>
              <a:rPr lang="ru-RU" altLang="ru-RU" sz="2100">
                <a:latin typeface="Courier New" panose="02070309020205020404" pitchFamily="49" charset="0"/>
              </a:rPr>
              <a:t>&lt;коллекция&gt; </a:t>
            </a:r>
            <a:r>
              <a:rPr lang="ru-RU" altLang="ru-RU" sz="21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ru-RU" altLang="ru-RU" sz="2100">
                <a:latin typeface="Courier New" panose="02070309020205020404" pitchFamily="49" charset="0"/>
              </a:rPr>
              <a:t> &lt;имя операции&gt; (&lt;список фактических параметров&gt;)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DD0D-1517-4925-997E-5D5E3532FC5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134C-1350-4E6D-8D82-BB13C41226A7}" type="slidenum">
              <a:rPr lang="ru-RU" altLang="en-US"/>
              <a:pPr/>
              <a:t>13</a:t>
            </a:fld>
            <a:endParaRPr lang="ru-RU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(7)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700"/>
              <a:t>Подавляющее большинство подобных систем, представленных на рынке, обеспечивает автоматизированное преобразование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диаграммных концептуальных схем баз данных, представленных в той или иной семантической модели данных,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в реляционные схемы, специфицированные чаще всего на языке SQL</a:t>
            </a:r>
          </a:p>
          <a:p>
            <a:r>
              <a:rPr lang="ru-RU" altLang="ru-RU" sz="1700"/>
              <a:t>Может возникнуть вопрос, почему в предыдущем предложении говорится про «автоматизированное», а не про «автоматическое» преобразование? </a:t>
            </a:r>
          </a:p>
          <a:p>
            <a:r>
              <a:rPr lang="ru-RU" altLang="ru-RU" sz="1700"/>
              <a:t>Все дело в том, что в типичной схеме SQL-ориентированной БД могут содержаться определения многих объектов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ограничений целостности общего вида,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триггеров и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хранимых процедур,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800"/>
              <a:t>	</a:t>
            </a:r>
            <a:r>
              <a:rPr lang="ru-RU" altLang="ru-RU" sz="1700"/>
              <a:t>которые невозможно сгенерировать автоматически на основе концептуальной схемы </a:t>
            </a:r>
          </a:p>
          <a:p>
            <a:r>
              <a:rPr lang="ru-RU" altLang="ru-RU" sz="1700"/>
              <a:t>Поэтому на завершающем этапе проектирования реляционной схемы снова требуется ручная работа проектировщика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9FC8F-A71E-4684-A678-AB23029D5B6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18B81-B21F-4AAF-A5BE-E74380F83386}" type="slidenum">
              <a:rPr lang="ru-RU" altLang="en-US"/>
              <a:pPr/>
              <a:t>130</a:t>
            </a:fld>
            <a:endParaRPr lang="ru-RU" altLang="en-US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(50)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(19) </a:t>
            </a:r>
            <a:r>
              <a:rPr lang="ru-RU" altLang="ru-RU" sz="1600"/>
              <a:t>Инвариант класса (10)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i="1"/>
              <a:t>Операция </a:t>
            </a:r>
            <a:r>
              <a:rPr lang="ru-RU" altLang="ru-RU" sz="2600" i="1">
                <a:latin typeface="Tahoma" panose="020B0604030504040204" pitchFamily="34" charset="0"/>
              </a:rPr>
              <a:t>select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 OCL определены три одноименных операции </a:t>
            </a:r>
            <a:r>
              <a:rPr lang="ru-RU" altLang="ru-RU" sz="2600">
                <a:latin typeface="Tahoma" panose="020B0604030504040204" pitchFamily="34" charset="0"/>
              </a:rPr>
              <a:t>select</a:t>
            </a:r>
            <a:r>
              <a:rPr lang="ru-RU" altLang="ru-RU" sz="2600"/>
              <a:t>, которые обрабатывают заданное множество, мультимножество или последовательность на основе заданного логического выражения над элементами коллекции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Результатом каждой операции является новое множество, мультимножество или последовательность, соответственно, из тех элементов входной коллекции, для которых результатом вычисления логического выражения является </a:t>
            </a:r>
            <a:r>
              <a:rPr lang="ru-RU" altLang="ru-RU" sz="2600" i="1"/>
              <a:t>true</a:t>
            </a:r>
            <a:endParaRPr lang="ru-RU" altLang="ru-RU"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386F-A07E-44E3-BC60-BC9D755583F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91ABB-B04E-4F51-9029-3A53ACE2EA6A}" type="slidenum">
              <a:rPr lang="ru-RU" altLang="en-US"/>
              <a:pPr/>
              <a:t>131</a:t>
            </a:fld>
            <a:endParaRPr lang="ru-RU" alt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(51)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(20) </a:t>
            </a:r>
            <a:r>
              <a:rPr lang="ru-RU" altLang="ru-RU" sz="1600"/>
              <a:t>Инвариант класса (11)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i="1"/>
              <a:t>Операция </a:t>
            </a:r>
            <a:r>
              <a:rPr lang="en-US" altLang="ru-RU" sz="2100" i="1">
                <a:latin typeface="Tahoma" panose="020B0604030504040204" pitchFamily="34" charset="0"/>
              </a:rPr>
              <a:t>col</a:t>
            </a:r>
            <a:r>
              <a:rPr lang="ru-RU" altLang="ru-RU" sz="2100" i="1">
                <a:latin typeface="Tahoma" panose="020B0604030504040204" pitchFamily="34" charset="0"/>
              </a:rPr>
              <a:t>lect</a:t>
            </a:r>
            <a:r>
              <a:rPr lang="ru-RU" altLang="ru-RU" sz="2100"/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OCL определены три операции </a:t>
            </a:r>
            <a:r>
              <a:rPr lang="ru-RU" altLang="ru-RU" sz="2100">
                <a:latin typeface="Tahoma" panose="020B0604030504040204" pitchFamily="34" charset="0"/>
              </a:rPr>
              <a:t>collect</a:t>
            </a:r>
            <a:r>
              <a:rPr lang="ru-RU" altLang="ru-RU" sz="2100"/>
              <a:t>, параметрами которых являются множество, мультимножество или последовательность и некоторое выражение над элементами соответствующей коллекции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Результатом является мультимножество для операций </a:t>
            </a:r>
            <a:r>
              <a:rPr lang="ru-RU" altLang="ru-RU" sz="2100">
                <a:latin typeface="Tahoma" panose="020B0604030504040204" pitchFamily="34" charset="0"/>
              </a:rPr>
              <a:t>collect</a:t>
            </a:r>
            <a:r>
              <a:rPr lang="ru-RU" altLang="ru-RU" sz="2100"/>
              <a:t>, определенных над множествами и мультимножествами, и последовательность для операции </a:t>
            </a:r>
            <a:r>
              <a:rPr lang="ru-RU" altLang="ru-RU" sz="2100">
                <a:latin typeface="Tahoma" panose="020B0604030504040204" pitchFamily="34" charset="0"/>
              </a:rPr>
              <a:t>collect</a:t>
            </a:r>
            <a:r>
              <a:rPr lang="ru-RU" altLang="ru-RU" sz="2100"/>
              <a:t>, определенной над последовательностью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этом результирующая коллекция соответствующего типа (коллекция значений или объектов) состоит из результатов применения выражения к каждому элементу входной коллекции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08E-01CA-4ABC-8780-C1935A57970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E9C5A-EC49-41E5-81BD-55192FBF407C}" type="slidenum">
              <a:rPr lang="ru-RU" altLang="en-US"/>
              <a:pPr/>
              <a:t>132</a:t>
            </a:fld>
            <a:endParaRPr lang="ru-RU" alt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(52)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(21) </a:t>
            </a:r>
            <a:r>
              <a:rPr lang="ru-RU" altLang="ru-RU" sz="1600"/>
              <a:t>Инвариант класса (12)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Операция </a:t>
            </a:r>
            <a:r>
              <a:rPr lang="ru-RU" altLang="ru-RU" sz="2600">
                <a:latin typeface="Tahoma" panose="020B0604030504040204" pitchFamily="34" charset="0"/>
              </a:rPr>
              <a:t>collect</a:t>
            </a:r>
            <a:r>
              <a:rPr lang="ru-RU" altLang="ru-RU" sz="2600"/>
              <a:t> используется, главным образом, в тех случаях, когда от заданной коллекции объектов требуется перейти к некоторой другой коллекции объектов, которые ассоциированы с объектами исходной коллекции через некоторый экземпляр ассоциации</a:t>
            </a:r>
          </a:p>
          <a:p>
            <a:r>
              <a:rPr lang="ru-RU" altLang="ru-RU" sz="2600"/>
              <a:t>В этом случае выражение над элементом исходной коллекции основывается на операции перехода по экземпляру ассоциации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0C67-9343-4403-AF05-27BB20A43EF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105A-4664-42D2-A65D-61DF702F3C55}" type="slidenum">
              <a:rPr lang="ru-RU" altLang="en-US"/>
              <a:pPr/>
              <a:t>133</a:t>
            </a:fld>
            <a:endParaRPr lang="ru-RU" alt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(53)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(22) </a:t>
            </a:r>
            <a:r>
              <a:rPr lang="ru-RU" altLang="ru-RU" sz="1600"/>
              <a:t>Инвариант класса (13)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i="1"/>
              <a:t>Операции exists, forAll, </a:t>
            </a:r>
            <a:r>
              <a:rPr lang="en-US" altLang="ru-RU" sz="1900" i="1"/>
              <a:t>count</a:t>
            </a:r>
            <a:endParaRPr lang="ru-RU" altLang="ru-RU" sz="1900" i="1"/>
          </a:p>
          <a:p>
            <a:pPr>
              <a:lnSpc>
                <a:spcPct val="80000"/>
              </a:lnSpc>
            </a:pPr>
            <a:r>
              <a:rPr lang="ru-RU" altLang="ru-RU" sz="1900"/>
              <a:t>В OCL определены три одноименных операции </a:t>
            </a:r>
            <a:r>
              <a:rPr lang="en-US" altLang="ru-RU" sz="1900"/>
              <a:t>exists</a:t>
            </a:r>
            <a:r>
              <a:rPr lang="ru-RU" altLang="ru-RU" sz="1900"/>
              <a:t> над множеством, мультимножеством и последовательностью; дополнительным параметром этих операций является логическое выражение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результате каждой из этих операций выдается </a:t>
            </a:r>
            <a:r>
              <a:rPr lang="ru-RU" altLang="ru-RU" sz="1700" i="1"/>
              <a:t>true</a:t>
            </a:r>
            <a:r>
              <a:rPr lang="ru-RU" altLang="ru-RU" sz="1700"/>
              <a:t> в том и только в том случае, когда хотя бы для одного элемента входной коллекции значением логического выражения является </a:t>
            </a:r>
            <a:r>
              <a:rPr lang="ru-RU" altLang="ru-RU" sz="1700" i="1"/>
              <a:t>true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противном случае результатом операции является </a:t>
            </a:r>
            <a:r>
              <a:rPr lang="ru-RU" altLang="ru-RU" sz="1700" i="1"/>
              <a:t>false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Операции </a:t>
            </a:r>
            <a:r>
              <a:rPr lang="en-US" altLang="ru-RU" sz="1900"/>
              <a:t>forAll</a:t>
            </a:r>
            <a:r>
              <a:rPr lang="ru-RU" altLang="ru-RU" sz="1900"/>
              <a:t> отличаются от операций </a:t>
            </a:r>
            <a:r>
              <a:rPr lang="en-US" altLang="ru-RU" sz="1900"/>
              <a:t>exist</a:t>
            </a:r>
            <a:r>
              <a:rPr lang="ru-RU" altLang="ru-RU" sz="1900"/>
              <a:t> тем, что в результате каждой из них выдается </a:t>
            </a:r>
            <a:r>
              <a:rPr lang="ru-RU" altLang="ru-RU" sz="1900" i="1"/>
              <a:t>true</a:t>
            </a:r>
            <a:r>
              <a:rPr lang="ru-RU" altLang="ru-RU" sz="1900"/>
              <a:t> в том и только в том случае, когда для всех элементов входной коллекции результатом вычисления логического выражения является </a:t>
            </a:r>
            <a:r>
              <a:rPr lang="ru-RU" altLang="ru-RU" sz="1900" i="1"/>
              <a:t>true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противном случае результатом операции будет </a:t>
            </a:r>
            <a:r>
              <a:rPr lang="ru-RU" altLang="ru-RU" sz="1900" i="1"/>
              <a:t>false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Операция </a:t>
            </a:r>
            <a:r>
              <a:rPr lang="en-US" altLang="ru-RU" sz="1700"/>
              <a:t>count</a:t>
            </a:r>
            <a:r>
              <a:rPr lang="ru-RU" altLang="ru-RU" sz="1700"/>
              <a:t> применяется к коллекции и выдает число содержащихся в ней элементов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6EEF-7911-47A9-AC05-4FA8FAAF2EB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DD1F-81E0-4D47-B486-D3964D640056}" type="slidenum">
              <a:rPr lang="ru-RU" altLang="en-US"/>
              <a:pPr/>
              <a:t>134</a:t>
            </a:fld>
            <a:endParaRPr lang="ru-RU" alt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(54)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(23) </a:t>
            </a:r>
            <a:r>
              <a:rPr lang="ru-RU" altLang="ru-RU" sz="1600"/>
              <a:t>Инвариант класса (14)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 i="1"/>
              <a:t>Операции </a:t>
            </a:r>
            <a:r>
              <a:rPr lang="en-US" altLang="ru-RU" sz="2100" i="1">
                <a:latin typeface="Tahoma" panose="020B0604030504040204" pitchFamily="34" charset="0"/>
              </a:rPr>
              <a:t>union</a:t>
            </a:r>
            <a:r>
              <a:rPr lang="ru-RU" altLang="ru-RU" sz="2100" i="1"/>
              <a:t>, </a:t>
            </a:r>
            <a:r>
              <a:rPr lang="en-US" altLang="ru-RU" sz="2100" i="1">
                <a:latin typeface="Tahoma" panose="020B0604030504040204" pitchFamily="34" charset="0"/>
              </a:rPr>
              <a:t>intersect</a:t>
            </a:r>
            <a:r>
              <a:rPr lang="ru-RU" altLang="ru-RU" sz="2100" i="1"/>
              <a:t>, </a:t>
            </a:r>
            <a:r>
              <a:rPr lang="en-US" altLang="ru-RU" sz="2100" i="1">
                <a:latin typeface="Tahoma" panose="020B0604030504040204" pitchFamily="34" charset="0"/>
              </a:rPr>
              <a:t>symmetricDifference</a:t>
            </a:r>
            <a:endParaRPr lang="ru-RU" altLang="ru-RU" sz="2100" i="1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ru-RU" altLang="ru-RU" sz="2100"/>
              <a:t>Параметрами двуместных операций </a:t>
            </a:r>
            <a:r>
              <a:rPr lang="en-US" altLang="ru-RU" sz="2100">
                <a:latin typeface="Tahoma" panose="020B0604030504040204" pitchFamily="34" charset="0"/>
              </a:rPr>
              <a:t>union</a:t>
            </a:r>
            <a:r>
              <a:rPr lang="en-US" altLang="ru-RU" sz="2100"/>
              <a:t> </a:t>
            </a:r>
            <a:r>
              <a:rPr lang="ru-RU" altLang="ru-RU" sz="2100"/>
              <a:t>(объединение), </a:t>
            </a:r>
            <a:r>
              <a:rPr lang="en-US" altLang="ru-RU" sz="2100">
                <a:latin typeface="Tahoma" panose="020B0604030504040204" pitchFamily="34" charset="0"/>
              </a:rPr>
              <a:t>intersect</a:t>
            </a:r>
            <a:r>
              <a:rPr lang="en-US" altLang="ru-RU" sz="2100"/>
              <a:t> </a:t>
            </a:r>
            <a:r>
              <a:rPr lang="ru-RU" altLang="ru-RU" sz="2100"/>
              <a:t>(пересечение), </a:t>
            </a:r>
            <a:r>
              <a:rPr lang="en-US" altLang="ru-RU" sz="2100">
                <a:latin typeface="Tahoma" panose="020B0604030504040204" pitchFamily="34" charset="0"/>
              </a:rPr>
              <a:t>symmetricDifference</a:t>
            </a:r>
            <a:r>
              <a:rPr lang="en-US" altLang="ru-RU" sz="2100"/>
              <a:t> </a:t>
            </a:r>
            <a:r>
              <a:rPr lang="ru-RU" altLang="ru-RU" sz="2100"/>
              <a:t>(симметричное вычитание) являются две коллекции, причем в OCL операции определены почти для всех возможных комбинаций типов коллекции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Не будем рассматривать все определения этих операций и кратко упомянем только две из них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Результатом операции </a:t>
            </a:r>
            <a:r>
              <a:rPr lang="en-US" altLang="ru-RU" sz="2100">
                <a:latin typeface="Tahoma" panose="020B0604030504040204" pitchFamily="34" charset="0"/>
              </a:rPr>
              <a:t>union</a:t>
            </a:r>
            <a:r>
              <a:rPr lang="ru-RU" altLang="ru-RU" sz="2100"/>
              <a:t>, определенной над множеством и мультимножеством, является мультимножество, т. е. из результата объединения таких двух коллекций дубликаты не исключаются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Результатом же операции </a:t>
            </a:r>
            <a:r>
              <a:rPr lang="en-US" altLang="ru-RU" sz="2100">
                <a:latin typeface="Tahoma" panose="020B0604030504040204" pitchFamily="34" charset="0"/>
              </a:rPr>
              <a:t>unio</a:t>
            </a:r>
            <a:r>
              <a:rPr lang="ru-RU" altLang="ru-RU" sz="2100">
                <a:latin typeface="Tahoma" panose="020B0604030504040204" pitchFamily="34" charset="0"/>
              </a:rPr>
              <a:t>n</a:t>
            </a:r>
            <a:r>
              <a:rPr lang="ru-RU" altLang="ru-RU" sz="2100"/>
              <a:t>, определенной над двумя множествами, является множество, т. е. в этом случае возможные дубликаты должны быть исключены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9B9EC-BDA3-4870-B530-6550496D9C7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B43C-D682-495F-B49E-E41F0ABB62CC}" type="slidenum">
              <a:rPr lang="ru-RU" altLang="en-US"/>
              <a:pPr/>
              <a:t>135</a:t>
            </a:fld>
            <a:endParaRPr lang="ru-RU" altLang="en-US"/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(55)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(24) </a:t>
            </a:r>
            <a:r>
              <a:rPr lang="ru-RU" altLang="ru-RU" sz="1600"/>
              <a:t>Инвариант класса (15)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83301" name="Picture 5" descr="7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867150" cy="2428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3302" name="Text Box 6"/>
          <p:cNvSpPr txBox="1">
            <a:spLocks noChangeArrowheads="1"/>
          </p:cNvSpPr>
          <p:nvPr/>
        </p:nvSpPr>
        <p:spPr bwMode="auto">
          <a:xfrm>
            <a:off x="323850" y="1360488"/>
            <a:ext cx="4319588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b="1"/>
              <a:t> Примеры инвариантов</a:t>
            </a:r>
          </a:p>
          <a:p>
            <a:r>
              <a:rPr lang="ru-RU" altLang="ru-RU" b="1"/>
              <a:t> </a:t>
            </a:r>
            <a:r>
              <a:rPr lang="ru-RU" altLang="ru-RU"/>
              <a:t>Определить ограничение «возраст служащих должен быть больше 18 и меньше 100 лет» </a:t>
            </a:r>
            <a:br>
              <a:rPr lang="ru-RU" altLang="ru-RU"/>
            </a:br>
            <a:r>
              <a:rPr lang="ru-RU" altLang="ru-RU"/>
              <a:t/>
            </a:r>
            <a:br>
              <a:rPr lang="ru-RU" altLang="ru-RU"/>
            </a:br>
            <a:r>
              <a:rPr lang="ru-RU" altLang="ru-RU">
                <a:latin typeface="Courier New" panose="02070309020205020404" pitchFamily="49" charset="0"/>
              </a:rPr>
              <a:t>context Служащий inv:</a:t>
            </a:r>
          </a:p>
          <a:p>
            <a:r>
              <a:rPr lang="ru-RU" altLang="ru-RU">
                <a:latin typeface="Courier New" panose="02070309020205020404" pitchFamily="49" charset="0"/>
              </a:rPr>
              <a:t>self.возраст &gt;18 and self.возраст &lt; 100</a:t>
            </a:r>
            <a:endParaRPr lang="ru-RU" altLang="ru-RU" b="1">
              <a:latin typeface="Courier New" panose="02070309020205020404" pitchFamily="49" charset="0"/>
            </a:endParaRPr>
          </a:p>
          <a:p>
            <a:endParaRPr lang="ru-RU" altLang="ru-RU"/>
          </a:p>
        </p:txBody>
      </p:sp>
      <p:sp>
        <p:nvSpPr>
          <p:cNvPr id="183303" name="Text Box 7"/>
          <p:cNvSpPr txBox="1">
            <a:spLocks noChangeArrowheads="1"/>
          </p:cNvSpPr>
          <p:nvPr/>
        </p:nvSpPr>
        <p:spPr bwMode="auto">
          <a:xfrm>
            <a:off x="468313" y="4005263"/>
            <a:ext cx="8207375" cy="21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Условие инварианта накладывает ограничение на значения атрибута возраст класса </a:t>
            </a:r>
            <a:r>
              <a:rPr lang="ru-RU" altLang="ru-RU" sz="1700">
                <a:latin typeface="Tahoma" panose="020B0604030504040204" pitchFamily="34" charset="0"/>
              </a:rPr>
              <a:t>Служащий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self обозначает текущий объект класса-контекста инварианта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При проверке данного условия будут перебираться существующие объекты класса </a:t>
            </a:r>
            <a:r>
              <a:rPr lang="ru-RU" altLang="ru-RU" sz="1700">
                <a:latin typeface="Tahoma" panose="020B0604030504040204" pitchFamily="34" charset="0"/>
              </a:rPr>
              <a:t>Служащий</a:t>
            </a:r>
            <a:r>
              <a:rPr lang="ru-RU" altLang="ru-RU" sz="1700"/>
              <a:t>, и для каждого объекта будет проверяться, что значения атрибута возраст находятся в пределах заданного диапазона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Ограничение удовлетворяется, если условное выражение принимает значение </a:t>
            </a:r>
            <a:r>
              <a:rPr lang="ru-RU" altLang="ru-RU" sz="1700" i="1"/>
              <a:t>true </a:t>
            </a:r>
            <a:r>
              <a:rPr lang="ru-RU" altLang="ru-RU" sz="1700"/>
              <a:t>для каждого объекта класса-контекста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2B3E-FA5B-4D78-A681-EAF692998D6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2049-4D89-4E93-A7C6-2FCA77EDCF74}" type="slidenum">
              <a:rPr lang="ru-RU" altLang="en-US"/>
              <a:pPr/>
              <a:t>136</a:t>
            </a:fld>
            <a:endParaRPr lang="ru-RU" alt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(56)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(25) </a:t>
            </a:r>
            <a:r>
              <a:rPr lang="ru-RU" altLang="ru-RU" sz="1600"/>
              <a:t>Инвариант класса (16)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85347" name="Picture 3" descr="7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867150" cy="2428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348" name="Text Box 4"/>
          <p:cNvSpPr txBox="1">
            <a:spLocks noChangeArrowheads="1"/>
          </p:cNvSpPr>
          <p:nvPr/>
        </p:nvSpPr>
        <p:spPr bwMode="auto">
          <a:xfrm>
            <a:off x="323850" y="1360488"/>
            <a:ext cx="4319588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700" dirty="0"/>
              <a:t>Выразить на языке OCL ограничение, в соответствии с которым в отделах с номерами больше 5 должны работать сотрудники старше 30 лет</a:t>
            </a:r>
            <a:br>
              <a:rPr lang="ru-RU" altLang="ru-RU" sz="1700" dirty="0"/>
            </a:br>
            <a:endParaRPr lang="ru-RU" altLang="ru-RU" sz="1700" dirty="0"/>
          </a:p>
          <a:p>
            <a:r>
              <a:rPr lang="ru-RU" altLang="ru-RU" sz="1700" dirty="0" err="1">
                <a:latin typeface="Courier New" panose="02070309020205020404" pitchFamily="49" charset="0"/>
              </a:rPr>
              <a:t>context</a:t>
            </a:r>
            <a:r>
              <a:rPr lang="ru-RU" altLang="ru-RU" sz="1700" dirty="0">
                <a:latin typeface="Courier New" panose="02070309020205020404" pitchFamily="49" charset="0"/>
              </a:rPr>
              <a:t> Отдел </a:t>
            </a:r>
            <a:r>
              <a:rPr lang="ru-RU" altLang="ru-RU" sz="1700" dirty="0" err="1">
                <a:latin typeface="Courier New" panose="02070309020205020404" pitchFamily="49" charset="0"/>
              </a:rPr>
              <a:t>inv</a:t>
            </a:r>
            <a:r>
              <a:rPr lang="ru-RU" altLang="ru-RU" sz="1700" dirty="0">
                <a:latin typeface="Courier New" panose="02070309020205020404" pitchFamily="49" charset="0"/>
              </a:rPr>
              <a:t>:</a:t>
            </a:r>
            <a:endParaRPr lang="en-US" altLang="ru-RU" sz="1700" dirty="0">
              <a:latin typeface="Courier New" panose="02070309020205020404" pitchFamily="49" charset="0"/>
            </a:endParaRPr>
          </a:p>
          <a:p>
            <a:r>
              <a:rPr lang="en-US" altLang="ru-RU" sz="1700" dirty="0">
                <a:latin typeface="Courier New" panose="02070309020205020404" pitchFamily="49" charset="0"/>
              </a:rPr>
              <a:t>self.</a:t>
            </a:r>
            <a:r>
              <a:rPr lang="ru-RU" altLang="ru-RU" sz="1700" dirty="0">
                <a:latin typeface="Courier New" panose="02070309020205020404" pitchFamily="49" charset="0"/>
              </a:rPr>
              <a:t>номер</a:t>
            </a:r>
            <a:r>
              <a:rPr lang="en-US" altLang="ru-RU" sz="1700" dirty="0">
                <a:latin typeface="Courier New" panose="02070309020205020404" pitchFamily="49" charset="0"/>
              </a:rPr>
              <a:t> </a:t>
            </a:r>
            <a:r>
              <a:rPr lang="en-US" altLang="ru-RU" sz="1700" dirty="0" smtClean="0">
                <a:latin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en-US" altLang="ru-RU" sz="1700" dirty="0" smtClean="0">
                <a:latin typeface="Courier New" panose="02070309020205020404" pitchFamily="49" charset="0"/>
              </a:rPr>
              <a:t> </a:t>
            </a:r>
            <a:r>
              <a:rPr lang="en-US" altLang="ru-RU" sz="1700" dirty="0">
                <a:latin typeface="Courier New" panose="02070309020205020404" pitchFamily="49" charset="0"/>
              </a:rPr>
              <a:t>5 or</a:t>
            </a:r>
          </a:p>
          <a:p>
            <a:r>
              <a:rPr lang="en-US" altLang="ru-RU" sz="1700" dirty="0">
                <a:latin typeface="Courier New" panose="02070309020205020404" pitchFamily="49" charset="0"/>
              </a:rPr>
              <a:t>self.</a:t>
            </a:r>
            <a:r>
              <a:rPr lang="ru-RU" altLang="ru-RU" sz="1700" dirty="0">
                <a:latin typeface="Courier New" panose="02070309020205020404" pitchFamily="49" charset="0"/>
              </a:rPr>
              <a:t>служащий</a:t>
            </a:r>
            <a:r>
              <a:rPr lang="en-US" altLang="ru-RU" sz="1700" dirty="0">
                <a:latin typeface="Courier New" panose="02070309020205020404" pitchFamily="49" charset="0"/>
              </a:rPr>
              <a:t> </a:t>
            </a:r>
            <a:r>
              <a:rPr lang="ru-RU" altLang="ru-RU" sz="1700" dirty="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US" altLang="ru-RU" sz="1700" dirty="0">
                <a:latin typeface="Courier New" panose="02070309020205020404" pitchFamily="49" charset="0"/>
              </a:rPr>
              <a:t> select (</a:t>
            </a:r>
            <a:r>
              <a:rPr lang="ru-RU" altLang="ru-RU" sz="1700" dirty="0">
                <a:latin typeface="Courier New" panose="02070309020205020404" pitchFamily="49" charset="0"/>
              </a:rPr>
              <a:t>возраст</a:t>
            </a:r>
            <a:r>
              <a:rPr lang="en-US" altLang="ru-RU" sz="1700" dirty="0">
                <a:latin typeface="Courier New" panose="02070309020205020404" pitchFamily="49" charset="0"/>
              </a:rPr>
              <a:t> </a:t>
            </a:r>
            <a:r>
              <a:rPr lang="en-US" altLang="ru-RU" sz="1700" dirty="0">
                <a:latin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en-US" altLang="ru-RU" sz="1700" dirty="0">
                <a:latin typeface="Courier New" panose="02070309020205020404" pitchFamily="49" charset="0"/>
              </a:rPr>
              <a:t> 30) </a:t>
            </a:r>
            <a:r>
              <a:rPr lang="en-US" altLang="ru-RU" sz="1700" dirty="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US" altLang="ru-RU" sz="1700" dirty="0">
                <a:latin typeface="Courier New" panose="02070309020205020404" pitchFamily="49" charset="0"/>
              </a:rPr>
              <a:t> count () = 0</a:t>
            </a:r>
            <a:endParaRPr lang="ru-RU" altLang="ru-RU" sz="1700" dirty="0">
              <a:latin typeface="Courier New" panose="02070309020205020404" pitchFamily="49" charset="0"/>
            </a:endParaRP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468313" y="3860800"/>
            <a:ext cx="8207375" cy="230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</a:t>
            </a:r>
            <a:r>
              <a:rPr lang="ru-RU" altLang="ru-RU" sz="1600"/>
              <a:t>Условное выражение инварианта будет вычисляться для каждого объекта класса Отдел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Подвыражение справа от операции or вычисляется слева направо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Сначала вычисляется подвыражение self.служащий, значением которого является множество объектов, соответствующих служащим, которые работают в текущем отделе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Далее к этому множеству применяется операция select (возраст </a:t>
            </a:r>
            <a:r>
              <a:rPr lang="en-US" altLang="ru-RU" sz="1600">
                <a:sym typeface="Symbol" panose="05050102010706020507" pitchFamily="18" charset="2"/>
              </a:rPr>
              <a:t>&gt;</a:t>
            </a:r>
            <a:r>
              <a:rPr lang="ru-RU" altLang="ru-RU" sz="1600"/>
              <a:t> 30), в результате которой вырабатывается множество объектов, соответствующих служащим текущего отдела, возраст которых превышает 30 лет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59CA2-1653-405F-BCAA-5C9659AC0C5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73CE-C90C-4C56-95E6-CBFE3ED1CC09}" type="slidenum">
              <a:rPr lang="ru-RU" altLang="en-US"/>
              <a:pPr/>
              <a:t>137</a:t>
            </a:fld>
            <a:endParaRPr lang="ru-RU" alt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(57)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(26) </a:t>
            </a:r>
            <a:r>
              <a:rPr lang="ru-RU" altLang="ru-RU" sz="1600"/>
              <a:t>Инвариант класса (17)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86371" name="Picture 3" descr="7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867150" cy="2428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323850" y="1360488"/>
            <a:ext cx="4319588" cy="24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1700" dirty="0"/>
              <a:t>Выразить на языке OCL ограничение, в соответствии с которым в отделах с номерами больше 5 должны работать сотрудники старше 30 лет</a:t>
            </a:r>
            <a:br>
              <a:rPr lang="ru-RU" altLang="ru-RU" sz="1700" dirty="0"/>
            </a:br>
            <a:endParaRPr lang="ru-RU" altLang="ru-RU" sz="1700" dirty="0"/>
          </a:p>
          <a:p>
            <a:r>
              <a:rPr lang="ru-RU" altLang="ru-RU" sz="1700" dirty="0" err="1">
                <a:latin typeface="Courier New" panose="02070309020205020404" pitchFamily="49" charset="0"/>
              </a:rPr>
              <a:t>context</a:t>
            </a:r>
            <a:r>
              <a:rPr lang="ru-RU" altLang="ru-RU" sz="1700" dirty="0">
                <a:latin typeface="Courier New" panose="02070309020205020404" pitchFamily="49" charset="0"/>
              </a:rPr>
              <a:t> Отдел </a:t>
            </a:r>
            <a:r>
              <a:rPr lang="ru-RU" altLang="ru-RU" sz="1700" dirty="0" err="1">
                <a:latin typeface="Courier New" panose="02070309020205020404" pitchFamily="49" charset="0"/>
              </a:rPr>
              <a:t>inv</a:t>
            </a:r>
            <a:r>
              <a:rPr lang="ru-RU" altLang="ru-RU" sz="1700" dirty="0">
                <a:latin typeface="Courier New" panose="02070309020205020404" pitchFamily="49" charset="0"/>
              </a:rPr>
              <a:t>:</a:t>
            </a:r>
            <a:endParaRPr lang="en-US" altLang="ru-RU" sz="1700" dirty="0">
              <a:latin typeface="Courier New" panose="02070309020205020404" pitchFamily="49" charset="0"/>
            </a:endParaRPr>
          </a:p>
          <a:p>
            <a:r>
              <a:rPr lang="en-US" altLang="ru-RU" sz="1700" dirty="0">
                <a:latin typeface="Courier New" panose="02070309020205020404" pitchFamily="49" charset="0"/>
              </a:rPr>
              <a:t>self.</a:t>
            </a:r>
            <a:r>
              <a:rPr lang="ru-RU" altLang="ru-RU" sz="1700" dirty="0">
                <a:latin typeface="Courier New" panose="02070309020205020404" pitchFamily="49" charset="0"/>
              </a:rPr>
              <a:t>номер</a:t>
            </a:r>
            <a:r>
              <a:rPr lang="en-US" altLang="ru-RU" sz="1700" dirty="0">
                <a:latin typeface="Courier New" panose="02070309020205020404" pitchFamily="49" charset="0"/>
              </a:rPr>
              <a:t> </a:t>
            </a:r>
            <a:r>
              <a:rPr lang="en-US" altLang="ru-RU" sz="1700" dirty="0">
                <a:latin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en-US" altLang="ru-RU" sz="1700" dirty="0">
                <a:latin typeface="Courier New" panose="02070309020205020404" pitchFamily="49" charset="0"/>
              </a:rPr>
              <a:t> 5 or</a:t>
            </a:r>
          </a:p>
          <a:p>
            <a:r>
              <a:rPr lang="en-US" altLang="ru-RU" sz="1700" dirty="0">
                <a:latin typeface="Courier New" panose="02070309020205020404" pitchFamily="49" charset="0"/>
              </a:rPr>
              <a:t>self.</a:t>
            </a:r>
            <a:r>
              <a:rPr lang="ru-RU" altLang="ru-RU" sz="1700" dirty="0">
                <a:latin typeface="Courier New" panose="02070309020205020404" pitchFamily="49" charset="0"/>
              </a:rPr>
              <a:t>служащий</a:t>
            </a:r>
            <a:r>
              <a:rPr lang="en-US" altLang="ru-RU" sz="1700" dirty="0">
                <a:latin typeface="Courier New" panose="02070309020205020404" pitchFamily="49" charset="0"/>
              </a:rPr>
              <a:t> </a:t>
            </a:r>
            <a:r>
              <a:rPr lang="ru-RU" altLang="ru-RU" sz="1700" dirty="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US" altLang="ru-RU" sz="1700" dirty="0">
                <a:latin typeface="Courier New" panose="02070309020205020404" pitchFamily="49" charset="0"/>
              </a:rPr>
              <a:t> select (</a:t>
            </a:r>
            <a:r>
              <a:rPr lang="ru-RU" altLang="ru-RU" sz="1700" dirty="0">
                <a:latin typeface="Courier New" panose="02070309020205020404" pitchFamily="49" charset="0"/>
              </a:rPr>
              <a:t>возраст</a:t>
            </a:r>
            <a:r>
              <a:rPr lang="en-US" altLang="ru-RU" sz="1700" dirty="0">
                <a:latin typeface="Courier New" panose="02070309020205020404" pitchFamily="49" charset="0"/>
              </a:rPr>
              <a:t> </a:t>
            </a:r>
            <a:r>
              <a:rPr lang="en-US" altLang="ru-RU" sz="1700" dirty="0">
                <a:latin typeface="Courier New" panose="02070309020205020404" pitchFamily="49" charset="0"/>
                <a:sym typeface="Symbol" panose="05050102010706020507" pitchFamily="18" charset="2"/>
              </a:rPr>
              <a:t></a:t>
            </a:r>
            <a:r>
              <a:rPr lang="en-US" altLang="ru-RU" sz="1700" dirty="0">
                <a:latin typeface="Courier New" panose="02070309020205020404" pitchFamily="49" charset="0"/>
              </a:rPr>
              <a:t> 30) </a:t>
            </a:r>
            <a:r>
              <a:rPr lang="en-US" altLang="ru-RU" sz="1700" dirty="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US" altLang="ru-RU" sz="1700" dirty="0">
                <a:latin typeface="Courier New" panose="02070309020205020404" pitchFamily="49" charset="0"/>
              </a:rPr>
              <a:t> count () = 0</a:t>
            </a:r>
            <a:endParaRPr lang="ru-RU" altLang="ru-RU" sz="1700" dirty="0">
              <a:latin typeface="Courier New" panose="02070309020205020404" pitchFamily="49" charset="0"/>
            </a:endParaRP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468313" y="3860800"/>
            <a:ext cx="820737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</a:t>
            </a:r>
            <a:r>
              <a:rPr lang="ru-RU" altLang="ru-RU"/>
              <a:t>Значением операции count () является число объектов в этом множестве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Все выражение принимает значение </a:t>
            </a:r>
            <a:r>
              <a:rPr lang="ru-RU" altLang="ru-RU" i="1"/>
              <a:t>true</a:t>
            </a:r>
            <a:r>
              <a:rPr lang="ru-RU" altLang="ru-RU"/>
              <a:t>, если последняя операция сравнения «=0» вырабатывает значение </a:t>
            </a:r>
            <a:r>
              <a:rPr lang="ru-RU" altLang="ru-RU" i="1"/>
              <a:t>true</a:t>
            </a:r>
            <a:r>
              <a:rPr lang="ru-RU" altLang="ru-RU"/>
              <a:t>, т. е. если в текущем отделе нет сотрудников младше 31 года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Ограничение в целом удовлетворяется только в том случае, если значением условия инварианта является </a:t>
            </a:r>
            <a:r>
              <a:rPr lang="ru-RU" altLang="ru-RU" i="1"/>
              <a:t>true </a:t>
            </a:r>
            <a:r>
              <a:rPr lang="ru-RU" altLang="ru-RU"/>
              <a:t>для каждого отдела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E9A-6980-4C6A-A935-0FB17220BAF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88E4-0F5C-4D10-81CD-AE78D217E5E7}" type="slidenum">
              <a:rPr lang="ru-RU" altLang="en-US"/>
              <a:pPr/>
              <a:t>138</a:t>
            </a:fld>
            <a:endParaRPr lang="ru-RU" alt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(58)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(27) </a:t>
            </a:r>
            <a:r>
              <a:rPr lang="ru-RU" altLang="ru-RU" sz="1600"/>
              <a:t>Инвариант класса (18)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87395" name="Picture 3" descr="7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867150" cy="2428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7396" name="Text Box 4"/>
          <p:cNvSpPr txBox="1">
            <a:spLocks noChangeArrowheads="1"/>
          </p:cNvSpPr>
          <p:nvPr/>
        </p:nvSpPr>
        <p:spPr bwMode="auto">
          <a:xfrm>
            <a:off x="323850" y="1360488"/>
            <a:ext cx="4319588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Тот же инвариант можно сформулировать в контексте класса Служащий:</a:t>
            </a:r>
            <a:br>
              <a:rPr lang="ru-RU" altLang="ru-RU"/>
            </a:br>
            <a:endParaRPr lang="ru-RU" altLang="ru-RU"/>
          </a:p>
          <a:p>
            <a:r>
              <a:rPr lang="ru-RU" altLang="ru-RU">
                <a:latin typeface="Courier New" panose="02070309020205020404" pitchFamily="49" charset="0"/>
              </a:rPr>
              <a:t>context Служащий inv:</a:t>
            </a:r>
          </a:p>
          <a:p>
            <a:r>
              <a:rPr lang="ru-RU" altLang="ru-RU">
                <a:latin typeface="Courier New" panose="02070309020205020404" pitchFamily="49" charset="0"/>
              </a:rPr>
              <a:t>self.возраст &gt; 30 or self.отдел.номер ≤ 5</a:t>
            </a:r>
          </a:p>
        </p:txBody>
      </p:sp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468313" y="3860800"/>
            <a:ext cx="8207375" cy="190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Здесь следует обратить внимание на подвыражение </a:t>
            </a:r>
            <a:r>
              <a:rPr lang="ru-RU" altLang="ru-RU" sz="1700">
                <a:latin typeface="Tahoma" panose="020B0604030504040204" pitchFamily="34" charset="0"/>
              </a:rPr>
              <a:t>self.отдел.номер ≤ 5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Поскольку отдел – это имя роли ассоциации, значением подвыражения self.отдел является коллекция (множество)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Но кратность роли отдел равна единице, т. е. каждому объекту служащего соответствует в точности один объект отдела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Поэтому в OCL допускается сокращенная запись операции </a:t>
            </a:r>
            <a:r>
              <a:rPr lang="ru-RU" altLang="ru-RU" sz="1700">
                <a:latin typeface="Tahoma" panose="020B0604030504040204" pitchFamily="34" charset="0"/>
              </a:rPr>
              <a:t>self.отдел.номер</a:t>
            </a:r>
            <a:r>
              <a:rPr lang="ru-RU" altLang="ru-RU" sz="1700"/>
              <a:t>, значением которой является номер отдела текущего служащего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CA09-507B-4DFD-8471-7BE384802B0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1A4C3-8BDF-473D-85B1-79F85E2FF57E}" type="slidenum">
              <a:rPr lang="ru-RU" altLang="en-US"/>
              <a:pPr/>
              <a:t>139</a:t>
            </a:fld>
            <a:endParaRPr lang="ru-RU" alt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(59)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(28) </a:t>
            </a:r>
            <a:r>
              <a:rPr lang="ru-RU" altLang="ru-RU" sz="1600"/>
              <a:t>Инвариант класса (19)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88419" name="Picture 3" descr="7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867150" cy="2428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323850" y="1360488"/>
            <a:ext cx="4319588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Определить ограничение, что у каждого отдела должен иметься менеджер, и любой отдел должен быть основан не раньше соответствующей компании</a:t>
            </a:r>
          </a:p>
          <a:p>
            <a:endParaRPr lang="ru-RU" altLang="ru-RU" sz="1600"/>
          </a:p>
          <a:p>
            <a:r>
              <a:rPr lang="ru-RU" altLang="ru-RU" sz="1600">
                <a:latin typeface="Courier New" panose="02070309020205020404" pitchFamily="49" charset="0"/>
              </a:rPr>
              <a:t>context Отдел inv:</a:t>
            </a:r>
            <a:endParaRPr lang="en-US" altLang="ru-RU" sz="1600">
              <a:latin typeface="Courier New" panose="02070309020205020404" pitchFamily="49" charset="0"/>
            </a:endParaRPr>
          </a:p>
          <a:p>
            <a:r>
              <a:rPr lang="en-US" altLang="ru-RU" sz="1600">
                <a:latin typeface="Courier New" panose="02070309020205020404" pitchFamily="49" charset="0"/>
              </a:rPr>
              <a:t>self</a:t>
            </a:r>
            <a:r>
              <a:rPr lang="ru-RU" altLang="ru-RU" sz="1600">
                <a:latin typeface="Courier New" panose="02070309020205020404" pitchFamily="49" charset="0"/>
              </a:rPr>
              <a:t>.служащий </a:t>
            </a:r>
            <a:r>
              <a:rPr lang="en-US" altLang="ru-RU" sz="16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US" altLang="ru-RU" sz="1600">
                <a:latin typeface="Courier New" panose="02070309020205020404" pitchFamily="49" charset="0"/>
              </a:rPr>
              <a:t> exists</a:t>
            </a:r>
            <a:r>
              <a:rPr lang="ru-RU" altLang="ru-RU" sz="1600">
                <a:latin typeface="Courier New" panose="02070309020205020404" pitchFamily="49" charset="0"/>
              </a:rPr>
              <a:t> (должность = “</a:t>
            </a:r>
            <a:r>
              <a:rPr lang="en-US" altLang="ru-RU" sz="1600">
                <a:latin typeface="Courier New" panose="02070309020205020404" pitchFamily="49" charset="0"/>
              </a:rPr>
              <a:t>manager</a:t>
            </a:r>
            <a:r>
              <a:rPr lang="ru-RU" altLang="ru-RU" sz="1600">
                <a:latin typeface="Courier New" panose="02070309020205020404" pitchFamily="49" charset="0"/>
              </a:rPr>
              <a:t>”) </a:t>
            </a:r>
            <a:r>
              <a:rPr lang="en-US" altLang="ru-RU" sz="1600">
                <a:latin typeface="Courier New" panose="02070309020205020404" pitchFamily="49" charset="0"/>
              </a:rPr>
              <a:t>and</a:t>
            </a:r>
            <a:endParaRPr lang="ru-RU" altLang="ru-RU" sz="1600">
              <a:latin typeface="Courier New" panose="02070309020205020404" pitchFamily="49" charset="0"/>
            </a:endParaRPr>
          </a:p>
          <a:p>
            <a:r>
              <a:rPr lang="ru-RU" altLang="ru-RU" sz="1600">
                <a:latin typeface="Courier New" panose="02070309020205020404" pitchFamily="49" charset="0"/>
              </a:rPr>
              <a:t>self.компания.годОснования </a:t>
            </a:r>
            <a:r>
              <a:rPr lang="ru-RU" altLang="ru-RU" sz="1600">
                <a:latin typeface="Courier New" panose="02070309020205020404" pitchFamily="49" charset="0"/>
                <a:sym typeface="Symbol" panose="05050102010706020507" pitchFamily="18" charset="2"/>
              </a:rPr>
              <a:t></a:t>
            </a:r>
            <a:r>
              <a:rPr lang="ru-RU" altLang="ru-RU" sz="1600">
                <a:latin typeface="Courier New" panose="02070309020205020404" pitchFamily="49" charset="0"/>
              </a:rPr>
              <a:t> self.годОснования</a:t>
            </a:r>
          </a:p>
        </p:txBody>
      </p:sp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468313" y="3860800"/>
            <a:ext cx="82073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</a:t>
            </a:r>
            <a:r>
              <a:rPr lang="ru-RU" altLang="ru-RU"/>
              <a:t>Здесь </a:t>
            </a:r>
            <a:r>
              <a:rPr lang="ru-RU" altLang="ru-RU">
                <a:latin typeface="Tahoma" panose="020B0604030504040204" pitchFamily="34" charset="0"/>
              </a:rPr>
              <a:t>должность</a:t>
            </a:r>
            <a:r>
              <a:rPr lang="ru-RU" altLang="ru-RU"/>
              <a:t> – атрибут класса </a:t>
            </a:r>
            <a:r>
              <a:rPr lang="ru-RU" altLang="ru-RU">
                <a:latin typeface="Tahoma" panose="020B0604030504040204" pitchFamily="34" charset="0"/>
              </a:rPr>
              <a:t>Служащий</a:t>
            </a:r>
            <a:r>
              <a:rPr lang="ru-RU" altLang="ru-RU"/>
              <a:t>, а атрибуты с именем </a:t>
            </a:r>
            <a:r>
              <a:rPr lang="ru-RU" altLang="ru-RU">
                <a:latin typeface="Tahoma" panose="020B0604030504040204" pitchFamily="34" charset="0"/>
              </a:rPr>
              <a:t>годОснования</a:t>
            </a:r>
            <a:r>
              <a:rPr lang="ru-RU" altLang="ru-RU"/>
              <a:t> имеются и у класса </a:t>
            </a:r>
            <a:r>
              <a:rPr lang="ru-RU" altLang="ru-RU">
                <a:latin typeface="Tahoma" panose="020B0604030504040204" pitchFamily="34" charset="0"/>
              </a:rPr>
              <a:t>Отдел</a:t>
            </a:r>
            <a:r>
              <a:rPr lang="ru-RU" altLang="ru-RU"/>
              <a:t>, и у класса </a:t>
            </a:r>
            <a:r>
              <a:rPr lang="ru-RU" altLang="ru-RU">
                <a:latin typeface="Tahoma" panose="020B0604030504040204" pitchFamily="34" charset="0"/>
              </a:rPr>
              <a:t>Компания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условном выражении этого инварианта подвыражение </a:t>
            </a:r>
            <a:r>
              <a:rPr lang="ru-RU" altLang="ru-RU">
                <a:latin typeface="Tahoma" panose="020B0604030504040204" pitchFamily="34" charset="0"/>
              </a:rPr>
              <a:t>self.служащий </a:t>
            </a:r>
            <a:r>
              <a:rPr lang="ru-RU" altLang="ru-RU">
                <a:latin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ru-RU" altLang="ru-RU">
                <a:latin typeface="Tahoma" panose="020B0604030504040204" pitchFamily="34" charset="0"/>
              </a:rPr>
              <a:t> exists (должность = “manager”)</a:t>
            </a:r>
            <a:r>
              <a:rPr lang="ru-RU" altLang="ru-RU"/>
              <a:t> эквивалентно выражению </a:t>
            </a:r>
            <a:r>
              <a:rPr lang="ru-RU" altLang="ru-RU">
                <a:latin typeface="Tahoma" panose="020B0604030504040204" pitchFamily="34" charset="0"/>
              </a:rPr>
              <a:t>self.служащий </a:t>
            </a:r>
            <a:r>
              <a:rPr lang="ru-RU" altLang="ru-RU">
                <a:latin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ru-RU" altLang="ru-RU">
                <a:latin typeface="Tahoma" panose="020B0604030504040204" pitchFamily="34" charset="0"/>
              </a:rPr>
              <a:t> select (должность = “manager”) </a:t>
            </a:r>
            <a:r>
              <a:rPr lang="ru-RU" altLang="ru-RU">
                <a:latin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ru-RU" altLang="ru-RU">
                <a:latin typeface="Tahoma" panose="020B0604030504040204" pitchFamily="34" charset="0"/>
              </a:rPr>
              <a:t> </a:t>
            </a:r>
            <a:r>
              <a:rPr lang="en-US" altLang="ru-RU">
                <a:latin typeface="Tahoma" panose="020B0604030504040204" pitchFamily="34" charset="0"/>
              </a:rPr>
              <a:t>count</a:t>
            </a:r>
            <a:r>
              <a:rPr lang="ru-RU" altLang="ru-RU">
                <a:latin typeface="Tahoma" panose="020B0604030504040204" pitchFamily="34" charset="0"/>
              </a:rPr>
              <a:t> () &gt;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0829-B03D-4841-8913-53D6A7788B4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486CE-F60C-4504-9767-299FEAF45A5B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(8)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800"/>
              <a:t>Еще раз обратим внимание на то, какой ход рассуждений привел нас к выводу о возможности автоматизации процесса преобразования концептуальной схемы БД в реляционную схему</a:t>
            </a:r>
          </a:p>
          <a:p>
            <a:r>
              <a:rPr lang="ru-RU" altLang="ru-RU" sz="1800"/>
              <a:t>Если создатели семантической модели данных предоставляют методику преобразования концептуальных схем в реляционные схемы, то почему бы не реализовать программу, которая производит те же преобразования, следуя той же методике? </a:t>
            </a:r>
          </a:p>
          <a:p>
            <a:r>
              <a:rPr lang="ru-RU" altLang="ru-RU" sz="1800"/>
              <a:t>Зададимся теперь другим, но, по существу, схожим вопросом</a:t>
            </a:r>
          </a:p>
          <a:p>
            <a:r>
              <a:rPr lang="ru-RU" altLang="ru-RU" sz="1800"/>
              <a:t>Если создатели семантической модели данных предоставляют язык (например, диаграммный), используя который проектировщики БД на основе исходной информации о предметной области могут сформировать концептуальную схему БД, то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600"/>
              <a:t>почему бы не реализовать программу, которая сама генерирует концептуальную схему БД в соответствующей семантической модели, используя исходную информацию о предметной области?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C76A8-D73D-45FD-A5EC-83BFC606116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135A0-2552-469E-AF47-AE369BF3CD55}" type="slidenum">
              <a:rPr lang="ru-RU" altLang="en-US"/>
              <a:pPr/>
              <a:t>140</a:t>
            </a:fld>
            <a:endParaRPr lang="ru-RU" alt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(60)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(29) </a:t>
            </a:r>
            <a:r>
              <a:rPr lang="ru-RU" altLang="ru-RU" sz="1600"/>
              <a:t>Инвариант класса (20)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89443" name="Picture 3" descr="7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867150" cy="2428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444" name="Text Box 4"/>
          <p:cNvSpPr txBox="1">
            <a:spLocks noChangeArrowheads="1"/>
          </p:cNvSpPr>
          <p:nvPr/>
        </p:nvSpPr>
        <p:spPr bwMode="auto">
          <a:xfrm>
            <a:off x="323850" y="1360488"/>
            <a:ext cx="4319588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Определить ограничение, что у каждого отдела должен иметься менеджер, и любой отдел должен быть основан не раньше соответствующей компании</a:t>
            </a:r>
          </a:p>
          <a:p>
            <a:endParaRPr lang="ru-RU" altLang="ru-RU" sz="1600"/>
          </a:p>
          <a:p>
            <a:r>
              <a:rPr lang="ru-RU" altLang="ru-RU" sz="1600">
                <a:latin typeface="Courier New" panose="02070309020205020404" pitchFamily="49" charset="0"/>
              </a:rPr>
              <a:t>context Отдел inv:</a:t>
            </a:r>
            <a:endParaRPr lang="en-US" altLang="ru-RU" sz="1600">
              <a:latin typeface="Courier New" panose="02070309020205020404" pitchFamily="49" charset="0"/>
            </a:endParaRPr>
          </a:p>
          <a:p>
            <a:r>
              <a:rPr lang="en-US" altLang="ru-RU" sz="1600">
                <a:latin typeface="Courier New" panose="02070309020205020404" pitchFamily="49" charset="0"/>
              </a:rPr>
              <a:t>self</a:t>
            </a:r>
            <a:r>
              <a:rPr lang="ru-RU" altLang="ru-RU" sz="1600">
                <a:latin typeface="Courier New" panose="02070309020205020404" pitchFamily="49" charset="0"/>
              </a:rPr>
              <a:t>.служащий </a:t>
            </a:r>
            <a:r>
              <a:rPr lang="en-US" altLang="ru-RU" sz="1600">
                <a:latin typeface="Courier New" panose="02070309020205020404" pitchFamily="49" charset="0"/>
                <a:sym typeface="Symbol" panose="05050102010706020507" pitchFamily="18" charset="2"/>
              </a:rPr>
              <a:t></a:t>
            </a:r>
            <a:r>
              <a:rPr lang="en-US" altLang="ru-RU" sz="1600">
                <a:latin typeface="Courier New" panose="02070309020205020404" pitchFamily="49" charset="0"/>
              </a:rPr>
              <a:t> exists</a:t>
            </a:r>
            <a:r>
              <a:rPr lang="ru-RU" altLang="ru-RU" sz="1600">
                <a:latin typeface="Courier New" panose="02070309020205020404" pitchFamily="49" charset="0"/>
              </a:rPr>
              <a:t> (должность = “</a:t>
            </a:r>
            <a:r>
              <a:rPr lang="en-US" altLang="ru-RU" sz="1600">
                <a:latin typeface="Courier New" panose="02070309020205020404" pitchFamily="49" charset="0"/>
              </a:rPr>
              <a:t>manager</a:t>
            </a:r>
            <a:r>
              <a:rPr lang="ru-RU" altLang="ru-RU" sz="1600">
                <a:latin typeface="Courier New" panose="02070309020205020404" pitchFamily="49" charset="0"/>
              </a:rPr>
              <a:t>”) </a:t>
            </a:r>
            <a:r>
              <a:rPr lang="en-US" altLang="ru-RU" sz="1600">
                <a:latin typeface="Courier New" panose="02070309020205020404" pitchFamily="49" charset="0"/>
              </a:rPr>
              <a:t>and</a:t>
            </a:r>
            <a:endParaRPr lang="ru-RU" altLang="ru-RU" sz="1600">
              <a:latin typeface="Courier New" panose="02070309020205020404" pitchFamily="49" charset="0"/>
            </a:endParaRPr>
          </a:p>
          <a:p>
            <a:r>
              <a:rPr lang="ru-RU" altLang="ru-RU" sz="1600">
                <a:latin typeface="Courier New" panose="02070309020205020404" pitchFamily="49" charset="0"/>
              </a:rPr>
              <a:t>self.компания.годОснования </a:t>
            </a:r>
            <a:r>
              <a:rPr lang="ru-RU" altLang="ru-RU" sz="1600">
                <a:latin typeface="Courier New" panose="02070309020205020404" pitchFamily="49" charset="0"/>
                <a:sym typeface="Symbol" panose="05050102010706020507" pitchFamily="18" charset="2"/>
              </a:rPr>
              <a:t></a:t>
            </a:r>
            <a:r>
              <a:rPr lang="ru-RU" altLang="ru-RU" sz="1600">
                <a:latin typeface="Courier New" panose="02070309020205020404" pitchFamily="49" charset="0"/>
              </a:rPr>
              <a:t> self.годОснования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468313" y="3860800"/>
            <a:ext cx="82073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Если бы в ограничении мы потребовали, чтобы у каждого отдела был только один менеджер, то следовало бы написать </a:t>
            </a:r>
            <a:r>
              <a:rPr lang="ru-RU" altLang="ru-RU">
                <a:latin typeface="Tahoma" panose="020B0604030504040204" pitchFamily="34" charset="0"/>
              </a:rPr>
              <a:t>… </a:t>
            </a:r>
            <a:r>
              <a:rPr lang="en-US" altLang="ru-RU">
                <a:latin typeface="Tahoma" panose="020B0604030504040204" pitchFamily="34" charset="0"/>
              </a:rPr>
              <a:t>count</a:t>
            </a:r>
            <a:r>
              <a:rPr lang="ru-RU" altLang="ru-RU">
                <a:latin typeface="Tahoma" panose="020B0604030504040204" pitchFamily="34" charset="0"/>
              </a:rPr>
              <a:t> () = 1</a:t>
            </a:r>
            <a:r>
              <a:rPr lang="ru-RU" altLang="ru-RU"/>
              <a:t>, и это было бы не эквивалентно варианту с </a:t>
            </a:r>
            <a:r>
              <a:rPr lang="ru-RU" altLang="ru-RU">
                <a:latin typeface="Tahoma" panose="020B0604030504040204" pitchFamily="34" charset="0"/>
              </a:rPr>
              <a:t>exists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Обратите внимание, что в этом случае снова законным является подвыражение </a:t>
            </a:r>
            <a:r>
              <a:rPr lang="ru-RU" altLang="ru-RU">
                <a:latin typeface="Tahoma" panose="020B0604030504040204" pitchFamily="34" charset="0"/>
              </a:rPr>
              <a:t>self.компания.годОснования</a:t>
            </a:r>
            <a:r>
              <a:rPr lang="ru-RU" altLang="ru-RU"/>
              <a:t>, поскольку кратность роли компания в ассоциации классов </a:t>
            </a:r>
            <a:r>
              <a:rPr lang="ru-RU" altLang="ru-RU">
                <a:latin typeface="Tahoma" panose="020B0604030504040204" pitchFamily="34" charset="0"/>
              </a:rPr>
              <a:t>Отдел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Компания</a:t>
            </a:r>
            <a:r>
              <a:rPr lang="ru-RU" altLang="ru-RU"/>
              <a:t> равна единице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134D-0D31-4652-B0C8-3BC8AEB7706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87E8A-2693-4D8C-9623-D8697221E8E5}" type="slidenum">
              <a:rPr lang="ru-RU" altLang="en-US"/>
              <a:pPr/>
              <a:t>141</a:t>
            </a:fld>
            <a:endParaRPr lang="ru-RU" alt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(61)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(30) </a:t>
            </a:r>
            <a:r>
              <a:rPr lang="ru-RU" altLang="ru-RU" sz="1600"/>
              <a:t>Инвариант класса (21)</a:t>
            </a:r>
            <a:br>
              <a:rPr lang="ru-RU" altLang="ru-RU" sz="1600"/>
            </a:br>
            <a:endParaRPr lang="ru-RU" altLang="ru-RU" sz="1600"/>
          </a:p>
        </p:txBody>
      </p:sp>
      <p:pic>
        <p:nvPicPr>
          <p:cNvPr id="190467" name="Picture 3" descr="7_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412875"/>
            <a:ext cx="3867150" cy="24288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323850" y="1360488"/>
            <a:ext cx="4319588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Условие четвертого инварианта ограничивает максимально возможное количество сотрудников компании числом 1000</a:t>
            </a:r>
            <a:br>
              <a:rPr lang="ru-RU" altLang="ru-RU"/>
            </a:br>
            <a:endParaRPr lang="ru-RU" altLang="ru-RU"/>
          </a:p>
          <a:p>
            <a:r>
              <a:rPr lang="ru-RU" altLang="ru-RU"/>
              <a:t>context Компания inv:</a:t>
            </a:r>
            <a:endParaRPr lang="en-US" altLang="ru-RU"/>
          </a:p>
          <a:p>
            <a:r>
              <a:rPr lang="en-US" altLang="ru-RU"/>
              <a:t>self.</a:t>
            </a:r>
            <a:r>
              <a:rPr lang="ru-RU" altLang="ru-RU"/>
              <a:t>отдел</a:t>
            </a:r>
            <a:r>
              <a:rPr lang="en-US" altLang="ru-RU"/>
              <a:t>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en-US" altLang="ru-RU"/>
              <a:t> collect (</a:t>
            </a:r>
            <a:r>
              <a:rPr lang="ru-RU" altLang="ru-RU"/>
              <a:t>служащие</a:t>
            </a:r>
            <a:r>
              <a:rPr lang="en-US" altLang="ru-RU"/>
              <a:t>) </a:t>
            </a:r>
            <a:r>
              <a:rPr lang="en-US" altLang="ru-RU">
                <a:sym typeface="Symbol" panose="05050102010706020507" pitchFamily="18" charset="2"/>
              </a:rPr>
              <a:t></a:t>
            </a:r>
            <a:r>
              <a:rPr lang="en-US" altLang="ru-RU"/>
              <a:t> count () &lt; 1000</a:t>
            </a:r>
            <a:endParaRPr lang="ru-RU" altLang="ru-RU"/>
          </a:p>
        </p:txBody>
      </p:sp>
      <p:sp>
        <p:nvSpPr>
          <p:cNvPr id="190469" name="Text Box 5"/>
          <p:cNvSpPr txBox="1">
            <a:spLocks noChangeArrowheads="1"/>
          </p:cNvSpPr>
          <p:nvPr/>
        </p:nvSpPr>
        <p:spPr bwMode="auto">
          <a:xfrm>
            <a:off x="468313" y="3860800"/>
            <a:ext cx="8207375" cy="206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ru-RU" altLang="ru-RU" sz="1400"/>
              <a:t>Здесь полезно обратить внимание на использование операции collect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400"/>
              <a:t> Проследим за вычислением условного выражения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400"/>
              <a:t> В нашем случае в классе Компания всего один объект, и он сразу становится текущим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400"/>
              <a:t> В результате выполнения операции self.отдел будет получено множество объектов, соответствующих всем отделам компании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400"/>
              <a:t> При выполнении операции collect (служащие) для каждого объекта-отдела по экземпляру ассоциации с объектами класса Служащие будет образовано множество объектов-служащих данного отдела, а в результате будет образовано множество объектов, соответствующих всем служащим всех отделов компании, т.е. всем служащим компании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AA33-2FC3-4BCD-BB28-F18D8B3CE00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2BCB2-55A8-4050-928B-1E110D79019C}" type="slidenum">
              <a:rPr lang="ru-RU" altLang="en-US"/>
              <a:pPr/>
              <a:t>142</a:t>
            </a:fld>
            <a:endParaRPr lang="ru-RU" alt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(62)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(31) </a:t>
            </a:r>
            <a:r>
              <a:rPr lang="ru-RU" altLang="ru-RU" sz="1600"/>
              <a:t>Инвариант класса (22)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Плюсы и минусы использования языка OCL при проектировании реляционных баз данных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Язык </a:t>
            </a:r>
            <a:r>
              <a:rPr lang="en-US" altLang="ru-RU" sz="2600"/>
              <a:t>OCL </a:t>
            </a:r>
            <a:r>
              <a:rPr lang="ru-RU" altLang="ru-RU" sz="2600"/>
              <a:t>позволяет формально и однозначно (без двусмысленностей, свойственных естественным языкам) определять ограничения целостности БД в терминах ее концептуальной схемы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Скорее всего, наличие подобной проектной документации будет полезным для сопровождения БД, даже если придется преобразовывать инварианты OCL в ограничения целостности SQL вручную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F915C-A78C-4C86-9FFE-66B72F74C2F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B420-1E98-4390-9D23-1E81954D2988}" type="slidenum">
              <a:rPr lang="ru-RU" altLang="en-US"/>
              <a:pPr/>
              <a:t>143</a:t>
            </a:fld>
            <a:endParaRPr lang="ru-RU" alt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(63)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(32) </a:t>
            </a:r>
            <a:r>
              <a:rPr lang="ru-RU" altLang="ru-RU" sz="1600"/>
              <a:t>Инвариант класса (23)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К отрицательным сторонам использования OCL относится, прежде всего, сложность языка и неочевидность некоторых его конструкций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Кроме того, строгость синтаксиса и линейная форма языка в некотором роде противоречат наглядности и интуитивной ясности диаграммной части UML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Да, в инвариантах OCL используются те же понятия и имена, что и в соответствующей диаграмме классов, но используются совсем в другой манере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CA15C-D48C-4DBE-9875-F4C21A2A672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B669B-EC2A-4535-9826-3E7B48B6523F}" type="slidenum">
              <a:rPr lang="ru-RU" altLang="en-US"/>
              <a:pPr/>
              <a:t>144</a:t>
            </a:fld>
            <a:endParaRPr lang="ru-RU" alt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(64)</a:t>
            </a:r>
            <a:br>
              <a:rPr lang="ru-RU" altLang="ru-RU"/>
            </a:br>
            <a:r>
              <a:rPr lang="ru-RU" altLang="ru-RU" sz="2000"/>
              <a:t>Ограничения целостности и язык OCL (33) </a:t>
            </a:r>
            <a:r>
              <a:rPr lang="ru-RU" altLang="ru-RU" sz="1600"/>
              <a:t>Инвариант класса (24)</a:t>
            </a:r>
            <a:br>
              <a:rPr lang="ru-RU" altLang="ru-RU" sz="1600"/>
            </a:br>
            <a:endParaRPr lang="ru-RU" altLang="ru-RU" sz="160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Трудно доказать или опровергнуть как предположение, что на языке OCL можно выразить любое ограничение целостности, которое можно определить средствами SQL, так и утверждение, что на языке OCL нельзя выразить такой инвариант, для которого окажется невозможным сформулировать эквивалентное ограничение целостности на языке SQL 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Неизвестны работы, в которых бы сравнивалась выразительная мощность этих языков в связи с ограничениями целостности реляционных БД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4B03-E5B7-4D14-B2BC-562868F5267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39F03-3D51-44D2-8863-045D4CA8DC13}" type="slidenum">
              <a:rPr lang="ru-RU" altLang="en-US"/>
              <a:pPr/>
              <a:t>145</a:t>
            </a:fld>
            <a:endParaRPr lang="ru-RU" alt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(65)</a:t>
            </a:r>
            <a:br>
              <a:rPr lang="ru-RU" altLang="ru-RU"/>
            </a:br>
            <a:r>
              <a:rPr lang="ru-RU" altLang="ru-RU" sz="2000"/>
              <a:t>Получение схемы реляционной базы данных из диаграммы классов UML (1)</a:t>
            </a:r>
            <a:r>
              <a:rPr lang="ru-RU" altLang="ru-RU" sz="3800"/>
              <a:t> 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Если не обращать внимания на различия в терминологии, то здесь выполняются практически те же шаги, что и в случае преобразования в схему реляционной БД ER-диаграммы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Поэтому ограничимся только некоторыми рекомендациями, специфичными для диаграмм классов.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Рекомендация 1. Прежде чем определять в классах операции, подумайте, что вы будете делать с этими определениями в среде целевой РСУБД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Если в этой среде поддерживаются хранимые процедуры, то, возможно, некоторые операции могут быть реализованы именно с помощью такого механизма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Но если в среде РСУБД поддерживается механизм определяемых пользователями функций, возможно, он окажется более подходящим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8E781-4B57-4652-AAA7-B9EB855DE77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0DA5-9ED6-4810-88AF-2D884D152295}" type="slidenum">
              <a:rPr lang="ru-RU" altLang="en-US"/>
              <a:pPr/>
              <a:t>146</a:t>
            </a:fld>
            <a:endParaRPr lang="ru-RU" alt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(66)</a:t>
            </a:r>
            <a:br>
              <a:rPr lang="ru-RU" altLang="ru-RU"/>
            </a:br>
            <a:r>
              <a:rPr lang="ru-RU" altLang="ru-RU" sz="2000"/>
              <a:t>Получение схемы реляционной базы данных из диаграммы классов UML (2)</a:t>
            </a:r>
            <a:r>
              <a:rPr lang="ru-RU" altLang="ru-RU" sz="3800"/>
              <a:t> 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Рекомендация 2. Помните, что сравнительно эффективно в РСУБД реализуются только ассоциации видов «один ко многим» и «многие ко многим»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Если в созданной диаграмме классов имеются ассоциации «один к одному», следует задуматься о целесообразности такого проектного решения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Реализация в среде РСУБД ассоциаций с точно заданными кратностями ролей возможна, но требует определения дополнительных триггеров, выполнение которых понизит эффективность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CDF-E1B7-4ECA-83FA-6C3E765E3C2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4C131-57AB-488B-87DD-95F6989A21A8}" type="slidenum">
              <a:rPr lang="ru-RU" altLang="en-US"/>
              <a:pPr/>
              <a:t>147</a:t>
            </a:fld>
            <a:endParaRPr lang="ru-RU" alt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(67)</a:t>
            </a:r>
            <a:br>
              <a:rPr lang="ru-RU" altLang="ru-RU"/>
            </a:br>
            <a:r>
              <a:rPr lang="ru-RU" altLang="ru-RU" sz="2000"/>
              <a:t>Получение схемы реляционной базы данных из диаграммы классов UML (3)</a:t>
            </a:r>
            <a:r>
              <a:rPr lang="ru-RU" altLang="ru-RU" sz="3800"/>
              <a:t> 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Рекомендация 3. В спецификации UML говорится о том, что, определяя однонаправленные связи, вы можете способствовать эффективности доступа к некоторым объектам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Для технологии реляционных баз данных поддержка такого объявления вызовет дополнительные накладные расходы и тем самым снизит эффективность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Рекомендация 5. Не злоупотребляйте возможностями OCL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Диаграммы классов UML – это мощный инструмент для создания концептуальных схем баз данных, но, как известно, все хорошо в меру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DE06-C928-4A85-AA1F-209BF608ECA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B1CF-C237-498B-8C96-648A5D38D17D}" type="slidenum">
              <a:rPr lang="ru-RU" altLang="en-US"/>
              <a:pPr/>
              <a:t>148</a:t>
            </a:fld>
            <a:endParaRPr lang="ru-RU" alt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(68)</a:t>
            </a:r>
            <a:br>
              <a:rPr lang="ru-RU" altLang="ru-RU"/>
            </a:br>
            <a:r>
              <a:rPr lang="ru-RU" altLang="ru-RU" sz="3600"/>
              <a:t>Заключение (1)</a:t>
            </a:r>
            <a:r>
              <a:rPr lang="ru-RU" altLang="ru-RU" sz="3800"/>
              <a:t> 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Нельзя сказать, что проектирование баз данных на основе семантических моделей в любом случае ускоряет и/или упрощает процесс проектирования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Все зависит от сложности предметной области, квалификации проектировщика и качества вспомогательных программных средств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Но так или иначе этап диаграммного моделирования обеспечивает следующие преимущества: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На раннем этапе проектирования до привязки к конкретной РСУБД проектировщик может обнаружить и исправить логические недочеты проекта, руководствуясь наглядным графическим представлением концептуальной схемы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CACF-4BAE-4C53-BC1D-7F05EB2CDB1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17515-0D5E-43BC-B8BB-83EA2533B2B8}" type="slidenum">
              <a:rPr lang="ru-RU" altLang="en-US"/>
              <a:pPr/>
              <a:t>149</a:t>
            </a:fld>
            <a:endParaRPr lang="ru-RU" alt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(69)</a:t>
            </a:r>
            <a:br>
              <a:rPr lang="ru-RU" altLang="ru-RU"/>
            </a:br>
            <a:r>
              <a:rPr lang="ru-RU" altLang="ru-RU" sz="3600"/>
              <a:t>Заключение (2)</a:t>
            </a:r>
            <a:r>
              <a:rPr lang="ru-RU" altLang="ru-RU" sz="3800"/>
              <a:t> 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Нельзя сказать, что проектирование баз данных на основе семантических моделей в любом случае ускоряет и/или упрощает процесс проектирования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Все зависит от сложности предметной области, квалификации проектировщика и качества вспомогательных программных средств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так или иначе этап диаграммного моделирования обеспечивает следующие преимущества: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На раннем этапе проектирования до привязки к конкретной РСУБД проектировщик может обнаружить и исправить логические недочеты проекта, руководствуясь наглядным графическим представлением концептуальной схемы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08BB-30D0-4AD3-97BC-8D0DE0DCC8D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82DD-18C2-4F39-A058-1D5AC2910DC2}" type="slidenum">
              <a:rPr lang="ru-RU" altLang="en-US"/>
              <a:pPr/>
              <a:t>15</a:t>
            </a:fld>
            <a:endParaRPr lang="ru-RU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/>
              <a:t>Хотя неизвестны коммерческие CASE-средства проектирования БД, поддерживающие такой подход, экспериментальные системы успешно существовали</a:t>
            </a:r>
          </a:p>
          <a:p>
            <a:r>
              <a:rPr lang="ru-RU" altLang="ru-RU" sz="2000"/>
              <a:t>Они представляли собой интегрированные системы проектирования с автоматизированным созданием концептуальной схемы на основе интервью с экспертами предметной области и последующим преобразованием концептуальной схемы в реляционную схему </a:t>
            </a:r>
          </a:p>
          <a:p>
            <a:r>
              <a:rPr lang="ru-RU" altLang="ru-RU" sz="2000"/>
              <a:t>Как правило, CASE-средства, автоматизирующие преобразование концептуальной схемы БД в реляционную, производят реляционную схему базы данных в третьей нормальной форме</a:t>
            </a:r>
          </a:p>
          <a:p>
            <a:r>
              <a:rPr lang="ru-RU" altLang="ru-RU" sz="2000"/>
              <a:t>Нормализация более высокого уровня усложняет программную реализацию и редко требуется на практике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B63F-A7E9-441B-BB12-445FBC8553B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9623-D866-4451-9D8F-DEFFB8BEF8AA}" type="slidenum">
              <a:rPr lang="ru-RU" altLang="en-US"/>
              <a:pPr/>
              <a:t>150</a:t>
            </a:fld>
            <a:endParaRPr lang="ru-RU" alt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(70)</a:t>
            </a:r>
            <a:br>
              <a:rPr lang="ru-RU" altLang="ru-RU"/>
            </a:br>
            <a:r>
              <a:rPr lang="ru-RU" altLang="ru-RU" sz="3600"/>
              <a:t>Заключение (3)</a:t>
            </a:r>
            <a:r>
              <a:rPr lang="ru-RU" altLang="ru-RU" sz="3800"/>
              <a:t> 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Окончательный вид концептуальной схемы, полученной непосредственно перед переходом к формированию реляционной схемы, а может быть, и промежуточной версии концептуальной схемы, должен стать частью документации целевой реляционной БД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/>
              <a:t>Наличие этой документации очень полезно для сопровождения и, в особенности, для изменения схемы БД в связи с изменившимися требованиями.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При использовании CASE-средств концептуальное моделирование БД может стать частью всего процесса проектирования целевой информационной системы, что должно способствовать правильной структуризации процесса, эффективности и повышению качества проекта в целом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C995-FF96-40AC-95F9-287D8CD6498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0ACDB-F0BB-41F2-946A-3091C5E64CD6}" type="slidenum">
              <a:rPr lang="ru-RU" altLang="en-US"/>
              <a:pPr/>
              <a:t>151</a:t>
            </a:fld>
            <a:endParaRPr lang="ru-RU" alt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(71)</a:t>
            </a:r>
            <a:br>
              <a:rPr lang="ru-RU" altLang="ru-RU"/>
            </a:br>
            <a:r>
              <a:rPr lang="ru-RU" altLang="ru-RU" sz="3600"/>
              <a:t>Заключение (4)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В контексте проектирования реляционных БД структурные методы проектирования, основанные на использовании ER-диаграмм, и объектно-ориентированные методы, основанные на использовании языка UML, различаются, главным образом, лишь терминологией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ER-модель концептуально проще UML, в ней меньше понятий, терминов, вариантов применения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И это понятно, поскольку разные варианты ER-моделей разрабатывались именно для поддержки проектирования реляционных БД, и ER-модели почти не содержат возможностей, выходящих за пределы реальных потребностей проектировщика реляционной БД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5B7B-9E86-480F-BC05-88D727F902B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6191-8B82-4152-A273-57DC64F4C403}" type="slidenum">
              <a:rPr lang="ru-RU" altLang="en-US"/>
              <a:pPr/>
              <a:t>152</a:t>
            </a:fld>
            <a:endParaRPr lang="ru-RU" alt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(72)</a:t>
            </a:r>
            <a:br>
              <a:rPr lang="ru-RU" altLang="ru-RU"/>
            </a:br>
            <a:r>
              <a:rPr lang="ru-RU" altLang="ru-RU" sz="3600"/>
              <a:t>Заключение (5)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Язык UML принадлежит объектному миру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Этот мир гораздо сложнее (если угодно, непонятнее, запутаннее) реляционного мира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Поскольку UML может использоваться для унифицированного объектно-ориентированного моделирования всего чего угодно, в этом языке содержится масса различных понятий, терминов и вариантов использования, избыточных с точки зрения проектирования реляционных БД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Если вычленить из общего механизма диаграмм классов то, что действительно требуется для проектирования реляционных БД, то мы получим в точности ER-диаграммы с другой нотацией и терминологией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12BD5-F1FA-49D3-B2A2-3EAF68019A2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F832D-064A-43DB-AA0D-AB3A6FFF1CD4}" type="slidenum">
              <a:rPr lang="ru-RU" altLang="en-US"/>
              <a:pPr/>
              <a:t>153</a:t>
            </a:fld>
            <a:endParaRPr lang="ru-RU" alt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(73)</a:t>
            </a:r>
            <a:br>
              <a:rPr lang="ru-RU" altLang="ru-RU"/>
            </a:br>
            <a:r>
              <a:rPr lang="ru-RU" altLang="ru-RU" sz="3600"/>
              <a:t>Заключение (6)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Поэтому выбор конкретной концептуальной модели – это вопрос вкуса и сложившихся обстоятельств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Понятно, что если в организации уже имеется сложившаяся инфраструктура проектирования приложений, то разумно продолжать ею пользоваться до тех пор, пока это не станет тормозом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построении же новой инфраструктуры стратегические соображения высшего руководства компании имеют больший вес, чем предпочтения технических специалистов, хотя эти предпочтения тоже обязательно должны учитываться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C80A9-7505-4BEC-B3E3-97F6E1E7C0F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C6B6B-AFFA-41F0-AF7E-3962C0409682}" type="slidenum">
              <a:rPr lang="ru-RU" altLang="en-US"/>
              <a:pPr/>
              <a:t>16</a:t>
            </a:fld>
            <a:endParaRPr lang="ru-RU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(1)</a:t>
            </a:r>
            <a:r>
              <a:rPr lang="ru-RU" altLang="ru-RU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700"/>
              <a:t>На использовании разных вариантов ER-модели основано большинство современных подходов к проектированию баз данных </a:t>
            </a:r>
          </a:p>
          <a:p>
            <a:r>
              <a:rPr lang="ru-RU" altLang="ru-RU" sz="1700"/>
              <a:t>Модель была предложена Питером Ченом (Peter Chen) в 1976 г. </a:t>
            </a:r>
            <a:r>
              <a:rPr lang="ru-RU" altLang="ru-RU" sz="1600">
                <a:hlinkClick r:id="rId2"/>
              </a:rPr>
              <a:t>http://old.osp.ru/dbms/1995/03/271.htm</a:t>
            </a:r>
            <a:r>
              <a:rPr lang="ru-RU" altLang="ru-RU" sz="1600"/>
              <a:t> </a:t>
            </a:r>
            <a:r>
              <a:rPr lang="ru-RU" altLang="ru-RU"/>
              <a:t> </a:t>
            </a:r>
            <a:endParaRPr lang="ru-RU" altLang="ru-RU" sz="1700"/>
          </a:p>
          <a:p>
            <a:r>
              <a:rPr lang="ru-RU" altLang="ru-RU" sz="1700"/>
              <a:t>Моделирование предметной области базируется на использовании графических диаграмм, включающих небольшое число разнородных компонентов</a:t>
            </a:r>
          </a:p>
          <a:p>
            <a:r>
              <a:rPr lang="ru-RU" altLang="ru-RU" sz="1700"/>
              <a:t>Простота и наглядность представления концептуальных схем баз данных в ER-модели привели к ее широкому распространению в CASE-системах, поддерживающих автоматизированное проектирование баз данных</a:t>
            </a:r>
          </a:p>
          <a:p>
            <a:r>
              <a:rPr lang="ru-RU" altLang="ru-RU" sz="1700"/>
              <a:t>Среди множества разновидностей ER-моделей одна из наиболее популярных и развитых применяется в CASE-системе компании Oracle</a:t>
            </a:r>
          </a:p>
          <a:p>
            <a:r>
              <a:rPr lang="ru-RU" altLang="ru-RU" sz="1700"/>
              <a:t>Рассмотрим упрощенный вариант этой диаграммной модели, достаточный для понимания основных особенностей проектирования реляционных баз данных с использованием ER-моделей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40359-847D-4390-BD4E-8F0014C63D5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CD54-CE4D-4D6F-B4C9-DE3ACA69FD9F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Семантическая модель Entity-Relationship (2)</a:t>
            </a:r>
            <a:br>
              <a:rPr lang="ru-RU" altLang="ru-RU" sz="2800"/>
            </a:br>
            <a:r>
              <a:rPr lang="ru-RU" altLang="ru-RU" sz="2400"/>
              <a:t>Основные понятия ER-модели (1)</a:t>
            </a:r>
            <a:r>
              <a:rPr lang="ru-RU" altLang="ru-RU" sz="3800"/>
              <a:t> 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600"/>
              <a:t>Основными понятиями ER-модели являются </a:t>
            </a:r>
            <a:r>
              <a:rPr lang="ru-RU" altLang="ru-RU" sz="1600" i="1"/>
              <a:t>сущность</a:t>
            </a:r>
            <a:r>
              <a:rPr lang="ru-RU" altLang="ru-RU" sz="1600"/>
              <a:t>, </a:t>
            </a:r>
            <a:r>
              <a:rPr lang="ru-RU" altLang="ru-RU" sz="1600" i="1"/>
              <a:t>связь </a:t>
            </a:r>
            <a:r>
              <a:rPr lang="ru-RU" altLang="ru-RU" sz="1600"/>
              <a:t>и </a:t>
            </a:r>
            <a:r>
              <a:rPr lang="ru-RU" altLang="ru-RU" sz="1600" i="1"/>
              <a:t>атрибут</a:t>
            </a:r>
          </a:p>
          <a:p>
            <a:r>
              <a:rPr lang="ru-RU" altLang="ru-RU" sz="1600" i="1"/>
              <a:t>Сущность </a:t>
            </a:r>
            <a:r>
              <a:rPr lang="ru-RU" altLang="ru-RU" sz="1600"/>
              <a:t>– это реальный или представляемый объект, информация о котором должна сохраняться и быть доступной</a:t>
            </a:r>
          </a:p>
          <a:p>
            <a:r>
              <a:rPr lang="ru-RU" altLang="ru-RU" sz="1600"/>
              <a:t>Это «определение» позаимствовано из одного из ранних вариантов документации </a:t>
            </a:r>
            <a:r>
              <a:rPr lang="en-US" altLang="ru-RU" sz="1600"/>
              <a:t>CASE</a:t>
            </a:r>
            <a:r>
              <a:rPr lang="ru-RU" altLang="ru-RU" sz="1600"/>
              <a:t>-системы </a:t>
            </a:r>
            <a:r>
              <a:rPr lang="en-US" altLang="ru-RU" sz="1600"/>
              <a:t>Oracle</a:t>
            </a:r>
            <a:endParaRPr lang="ru-RU" altLang="ru-RU" sz="1600"/>
          </a:p>
          <a:p>
            <a:r>
              <a:rPr lang="ru-RU" altLang="ru-RU" sz="1600"/>
              <a:t>Понятно, что на самом деле мы имеем дело с тавтологией, поскольку, во-первых, пытаемся определить термин </a:t>
            </a:r>
            <a:r>
              <a:rPr lang="ru-RU" altLang="ru-RU" sz="1600" i="1"/>
              <a:t>сущность </a:t>
            </a:r>
            <a:r>
              <a:rPr lang="ru-RU" altLang="ru-RU" sz="1600"/>
              <a:t>через не определенный термин </a:t>
            </a:r>
            <a:r>
              <a:rPr lang="ru-RU" altLang="ru-RU" sz="1600" i="1"/>
              <a:t>объект</a:t>
            </a:r>
            <a:r>
              <a:rPr lang="ru-RU" altLang="ru-RU" sz="1600"/>
              <a:t>, а во-вторых, попытки определения термина </a:t>
            </a:r>
            <a:r>
              <a:rPr lang="ru-RU" altLang="ru-RU" sz="1600" i="1"/>
              <a:t>объект </a:t>
            </a:r>
            <a:r>
              <a:rPr lang="ru-RU" altLang="ru-RU" sz="1600"/>
              <a:t>настолько же безнадежны</a:t>
            </a:r>
          </a:p>
          <a:p>
            <a:r>
              <a:rPr lang="ru-RU" altLang="ru-RU" sz="1600"/>
              <a:t>Обычно авторы пытаются оправдываться тем, что в подобном контексте имеется в виду «житейское», а не сколько-нибудь формализованное понятие </a:t>
            </a:r>
            <a:r>
              <a:rPr lang="ru-RU" altLang="ru-RU" sz="1600" i="1"/>
              <a:t>объекта</a:t>
            </a:r>
          </a:p>
          <a:p>
            <a:r>
              <a:rPr lang="ru-RU" altLang="ru-RU" sz="1600"/>
              <a:t>Конечно, от этого не становится легче, поскольку понятие </a:t>
            </a:r>
            <a:r>
              <a:rPr lang="ru-RU" altLang="ru-RU" sz="1600" i="1"/>
              <a:t>сущности </a:t>
            </a:r>
            <a:r>
              <a:rPr lang="ru-RU" altLang="ru-RU" sz="1600"/>
              <a:t>должно пониматься в достаточно точном смысле</a:t>
            </a:r>
          </a:p>
          <a:p>
            <a:r>
              <a:rPr lang="ru-RU" altLang="ru-RU" sz="1600"/>
              <a:t>Но эта тавтология традиционна для области семантического моделирования. В этой области стремятся максимально избегать формальностей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8C2F-E6CD-4441-8BB7-056395500E2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1F197-F812-4568-B6D5-25D9B3FE3B0C}" type="slidenum">
              <a:rPr lang="ru-RU" altLang="en-US"/>
              <a:pPr/>
              <a:t>18</a:t>
            </a:fld>
            <a:endParaRPr lang="ru-RU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Семантическая модель Entity-Relationship (3)</a:t>
            </a:r>
            <a:br>
              <a:rPr lang="ru-RU" altLang="ru-RU" sz="2800"/>
            </a:br>
            <a:r>
              <a:rPr lang="ru-RU" altLang="ru-RU" sz="2400"/>
              <a:t>Основные понятия ER-модели (2)</a:t>
            </a:r>
            <a:r>
              <a:rPr lang="ru-RU" altLang="ru-RU" sz="3800"/>
              <a:t> 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200"/>
              <a:t>В диаграммах ER-модели сущность представляется в виде прямоугольника, содержащего имя сущности</a:t>
            </a:r>
          </a:p>
          <a:p>
            <a:r>
              <a:rPr lang="ru-RU" altLang="ru-RU" sz="2200"/>
              <a:t>При этом имя сущности – это имя типа, а не некоторого конкретного экземпляра этого типа</a:t>
            </a:r>
          </a:p>
          <a:p>
            <a:r>
              <a:rPr lang="ru-RU" altLang="ru-RU" sz="2200"/>
              <a:t>Было бы правильнее всегда использовать термины </a:t>
            </a:r>
            <a:r>
              <a:rPr lang="ru-RU" altLang="ru-RU" sz="2200" i="1"/>
              <a:t>тип сущности</a:t>
            </a:r>
            <a:r>
              <a:rPr lang="ru-RU" altLang="ru-RU" sz="2200"/>
              <a:t> и </a:t>
            </a:r>
            <a:r>
              <a:rPr lang="ru-RU" altLang="ru-RU" sz="2200" i="1"/>
              <a:t>экземпляр типа сущности</a:t>
            </a:r>
            <a:r>
              <a:rPr lang="ru-RU" altLang="ru-RU" sz="2200"/>
              <a:t>, но во избежание многословности в тех случаях, где это не приводит к двусмысленности, мы будем использовать термин сущность в значении типа сущности </a:t>
            </a:r>
          </a:p>
          <a:p>
            <a:r>
              <a:rPr lang="ru-RU" altLang="ru-RU" sz="2200"/>
              <a:t>Для большей выразительности и лучшего понимания имя сущности может сопровождаться примерами конкретных экземпляров этого типа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B97C-0D1B-4D01-9E8D-9A484C69868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F61-D802-452B-8F27-462ACB7DC827}" type="slidenum">
              <a:rPr lang="ru-RU" altLang="en-US"/>
              <a:pPr/>
              <a:t>19</a:t>
            </a:fld>
            <a:endParaRPr lang="ru-RU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(4)</a:t>
            </a:r>
            <a:br>
              <a:rPr lang="ru-RU" altLang="ru-RU" sz="3200"/>
            </a:br>
            <a:r>
              <a:rPr lang="ru-RU" altLang="ru-RU" sz="2800"/>
              <a:t>Основные понятия ER-модели (3)</a:t>
            </a:r>
          </a:p>
        </p:txBody>
      </p:sp>
      <p:pic>
        <p:nvPicPr>
          <p:cNvPr id="26629" name="Picture 5" descr="E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341438"/>
            <a:ext cx="31242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9750" y="1557338"/>
            <a:ext cx="47529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рисунке изображена сущность АЭРОПОРТ с примерными экземплярами «Шереметьево» и «Хитроу»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Эта примитивная диаграмма, тем не менее, несет важную информацию 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39750" y="3284538"/>
            <a:ext cx="8064500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Во-первых, она показывает, что в базе данных будут содержаться однотипные структуры данных (экземпляры сущности), описывающие аэропорты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Во-вторых, поскольку в жизни существует несколько точек зрения на аэропорты, приведенные примеры аэропортов позволяют несколько сузить допустимый набор точек зрения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нашем случае приведены примеры международных аэропортов, так что, скорее всего, имеется точка зрения пассажира или пилота международных авиарейсов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7157-DEDF-4322-B90C-D61434C8AE8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D1A3-737A-4161-97B5-657D80E36046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dirty="0"/>
              <a:t>Семантические модели данных</a:t>
            </a:r>
          </a:p>
          <a:p>
            <a:pPr>
              <a:lnSpc>
                <a:spcPct val="90000"/>
              </a:lnSpc>
            </a:pPr>
            <a:r>
              <a:rPr lang="ru-RU" altLang="ru-RU" sz="2100" dirty="0"/>
              <a:t>Семантическая модель </a:t>
            </a:r>
            <a:r>
              <a:rPr lang="ru-RU" altLang="ru-RU" sz="2100" dirty="0" err="1"/>
              <a:t>Entity-Relationship</a:t>
            </a:r>
            <a:r>
              <a:rPr lang="ru-RU" altLang="ru-RU" sz="2100" dirty="0"/>
              <a:t> (Сущность-Связь)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Основные понятия ER-модели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Уникальные идентификаторы типов сущности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Нормальные формы ER-диаграмм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Более сложные элементы ER-модели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Наследование типов сущности и типов связи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Взаимно исключающие связи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dirty="0"/>
              <a:t>Получение реляционной схемы из ER-диаграммы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Базовые приемы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Представление в реляционной схеме </a:t>
            </a:r>
            <a:r>
              <a:rPr lang="ru-RU" altLang="ru-RU" sz="1800" dirty="0" err="1"/>
              <a:t>супертипов</a:t>
            </a:r>
            <a:r>
              <a:rPr lang="ru-RU" altLang="ru-RU" sz="1800" dirty="0"/>
              <a:t> и подтипов сущности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1800" dirty="0"/>
              <a:t>Представление в реляционной схеме взаимно исключающих связей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30F0-3995-44D7-A11D-A40C12A5DD8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448E4-7E11-40A2-B1AF-BA5253D38384}" type="slidenum">
              <a:rPr lang="ru-RU" altLang="en-US"/>
              <a:pPr/>
              <a:t>20</a:t>
            </a:fld>
            <a:endParaRPr lang="ru-RU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(5)</a:t>
            </a:r>
            <a:br>
              <a:rPr lang="ru-RU" altLang="ru-RU" sz="3200"/>
            </a:br>
            <a:r>
              <a:rPr lang="ru-RU" altLang="ru-RU" sz="2800"/>
              <a:t>Основные понятия ER-модели (4)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При определении типа сущности необходимо гарантировать, что каждый экземпляр типа сущности может быть отличим от любого другого экземпляра того же типа сущности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Это требование в некотором роде аналогично требованию отсутствия кортежей-дубликатов в реляционных таблицах</a:t>
            </a:r>
            <a:endParaRPr lang="ru-RU" altLang="ru-RU" sz="1800" i="1"/>
          </a:p>
          <a:p>
            <a:pPr>
              <a:lnSpc>
                <a:spcPct val="80000"/>
              </a:lnSpc>
            </a:pPr>
            <a:r>
              <a:rPr lang="ru-RU" altLang="ru-RU" sz="2000" i="1"/>
              <a:t>Связь </a:t>
            </a:r>
            <a:r>
              <a:rPr lang="ru-RU" altLang="ru-RU" sz="2000"/>
              <a:t>– это графически изображаемая ассоциация, устанавливаемая между двумя типами сущностей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Как и сущность, связь – это типовое понятие, все экземпляры обоих связываемых типов сущностей подчиняются устанавливаемым правилам связывания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Поэтому правильнее говорить о типе связи, устанавливаемой между типами сущности, и об экземплярах типа связи, устанавливаемых между экземплярами типа сущности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Тем не менее, как и в случае типа сущности, для краткости мы будем часто использовать термин </a:t>
            </a:r>
            <a:r>
              <a:rPr lang="ru-RU" altLang="ru-RU" sz="2000" i="1"/>
              <a:t>связь </a:t>
            </a:r>
            <a:r>
              <a:rPr lang="ru-RU" altLang="ru-RU" sz="2000"/>
              <a:t>в значении </a:t>
            </a:r>
            <a:r>
              <a:rPr lang="ru-RU" altLang="ru-RU" sz="2000" i="1"/>
              <a:t>типа связи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23190-0914-49A9-89D3-13A17F8A464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53AC-1FDE-431F-B650-D23002F86510}" type="slidenum">
              <a:rPr lang="ru-RU" altLang="en-US"/>
              <a:pPr/>
              <a:t>21</a:t>
            </a:fld>
            <a:endParaRPr lang="ru-RU" alt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(6)</a:t>
            </a:r>
            <a:br>
              <a:rPr lang="ru-RU" altLang="ru-RU" sz="3200"/>
            </a:br>
            <a:r>
              <a:rPr lang="ru-RU" altLang="ru-RU" sz="2800"/>
              <a:t>Основные понятия ER-модели (5)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 обсуждаемом здесь варианте ER-модели связи всегда являются бинарными, то есть соединяющими два типа сущности, и они могут существовать между двумя разными типами сущностей или между типом сущности и им же самим (рекурсивная связь)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любой связи выделяются два конца (в соответствии с существующей парой связываемых сущностей), на каждом из которых указываются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имя конца связи,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степень конца связи (сколько экземпляров данного типа сущности должно присутствовать в каждом экземпляре данного типа связи),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обязательность связи (т. е. любой ли экземпляр данного типа сущности должен участвовать в некотором экземпляре данного типа связи)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Заметим, что в некоторых вариантах ER-модели конец связи называют ролью связи в данной сущности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Тогда можно говорить об </a:t>
            </a:r>
            <a:r>
              <a:rPr lang="ru-RU" altLang="ru-RU" sz="1900" i="1"/>
              <a:t>имени роли</a:t>
            </a:r>
            <a:r>
              <a:rPr lang="ru-RU" altLang="ru-RU" sz="1900"/>
              <a:t>, </a:t>
            </a:r>
            <a:r>
              <a:rPr lang="ru-RU" altLang="ru-RU" sz="1900" i="1"/>
              <a:t>степени роли </a:t>
            </a:r>
            <a:r>
              <a:rPr lang="ru-RU" altLang="ru-RU" sz="1900"/>
              <a:t>и </a:t>
            </a:r>
            <a:r>
              <a:rPr lang="ru-RU" altLang="ru-RU" sz="1900" i="1"/>
              <a:t>обязательности роли </a:t>
            </a:r>
            <a:r>
              <a:rPr lang="ru-RU" altLang="ru-RU" sz="1900"/>
              <a:t>связи в данной сущности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88A8-504A-4B16-87A8-2863F4149DC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47508-AB66-4383-B02B-D34E8AB25326}" type="slidenum">
              <a:rPr lang="ru-RU" altLang="en-US"/>
              <a:pPr/>
              <a:t>22</a:t>
            </a:fld>
            <a:endParaRPr lang="ru-RU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(7)</a:t>
            </a:r>
            <a:br>
              <a:rPr lang="ru-RU" altLang="ru-RU" sz="3200"/>
            </a:br>
            <a:r>
              <a:rPr lang="ru-RU" altLang="ru-RU" sz="2800"/>
              <a:t>Основные понятия ER-модели (6)</a:t>
            </a:r>
          </a:p>
        </p:txBody>
      </p:sp>
      <p:pic>
        <p:nvPicPr>
          <p:cNvPr id="33797" name="Picture 5" descr="image0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700213"/>
            <a:ext cx="4040188" cy="86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468313" y="2708275"/>
            <a:ext cx="806450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ru-RU" altLang="ru-RU" sz="2000"/>
              <a:t>Связь представляется в виде ненаправленной линии, соединяющей две сущности или ведущей от сущности к ней же самой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000"/>
              <a:t> В месте «стыковки» связи с сущностью используются: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sz="2000"/>
              <a:t> трехточечный вход в прямоугольник сущности, если для этой сущности в связи могут (или должны) использоваться много (</a:t>
            </a:r>
            <a:r>
              <a:rPr lang="ru-RU" altLang="ru-RU" sz="2000" i="1"/>
              <a:t>many</a:t>
            </a:r>
            <a:r>
              <a:rPr lang="ru-RU" altLang="ru-RU" sz="2000"/>
              <a:t>) экземпляров сущности;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sz="2000"/>
              <a:t> одноточечный вход, если в связи может (или должен) участвовать только один (</a:t>
            </a:r>
            <a:r>
              <a:rPr lang="en-US" altLang="ru-RU" sz="2000" i="1"/>
              <a:t>one</a:t>
            </a:r>
            <a:r>
              <a:rPr lang="ru-RU" altLang="ru-RU" sz="2000"/>
              <a:t>) экземпляр сущности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E5992-3452-4ADC-BE4A-05B49B68617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7A4C9-6E46-4618-913E-401F501B8E6A}" type="slidenum">
              <a:rPr lang="ru-RU" altLang="en-US"/>
              <a:pPr/>
              <a:t>23</a:t>
            </a:fld>
            <a:endParaRPr lang="ru-RU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(8)</a:t>
            </a:r>
            <a:br>
              <a:rPr lang="ru-RU" altLang="ru-RU" sz="3200"/>
            </a:br>
            <a:r>
              <a:rPr lang="ru-RU" altLang="ru-RU" sz="2800"/>
              <a:t>Основные понятия ER-модели (7)</a:t>
            </a:r>
          </a:p>
        </p:txBody>
      </p:sp>
      <p:pic>
        <p:nvPicPr>
          <p:cNvPr id="35843" name="Picture 3" descr="image0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412875"/>
            <a:ext cx="4040188" cy="8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68313" y="2349500"/>
            <a:ext cx="8064500" cy="374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ru-RU" altLang="ru-RU" sz="1700"/>
              <a:t>Обязательный конец связи изображается сплошной линией, а необязательный – прерывистой линией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Связь между сущностями БИЛЕТ и ПАССАЖИР, связывает билеты и пассажиров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Конец связи с именем «для» позволяет связывать с одним пассажиром более одного билета, причем каждый билет должен быть связан с каким-либо пассажиром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Конец связи с именем «имеет» показывает, что каждый билет может принадлежать только одному пассажиру, причем пассажир не обязан иметь хотя бы один билет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700"/>
              <a:t> Лаконичная устная трактовка изображенной диаграммы состоит в следующем: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sz="1700"/>
              <a:t> каждый БИЛЕТ предназначен для одного и только одного ПАССАЖИРА;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 sz="1700"/>
              <a:t> каждый ПАССАЖИР может иметь один или более БИЛЕТОВ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83EA-27DE-4807-ADFD-B20C01F50FC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E3D91-FE7E-4ED5-8B77-ED58B9754192}" type="slidenum">
              <a:rPr lang="ru-RU" altLang="en-US"/>
              <a:pPr/>
              <a:t>24</a:t>
            </a:fld>
            <a:endParaRPr lang="ru-RU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(9)</a:t>
            </a:r>
            <a:br>
              <a:rPr lang="ru-RU" altLang="ru-RU" sz="3200"/>
            </a:br>
            <a:r>
              <a:rPr lang="ru-RU" altLang="ru-RU" sz="2800"/>
              <a:t>Основные понятия ER-модели (8)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68313" y="2636838"/>
            <a:ext cx="8064500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рисунке изображена рекурсивная связь, связывающая сущность МУЖЧИНА с ней же самой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Конец связи с именем «сын» определяет тот факт, что несколько мужчин могут быть сыновьями одного отца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Конец связи с именем «отец» означает, что не у каждого мужчины должны быть сыновья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Лаконичная устная трактовка изображенной диаграммы состоит в следующем: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каждый МУЖЧИНА является сыном одного и только одного МУЖЧИНЫ;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каждый МУЖЧИНА может являться отцом одного или более МУЖЧИН </a:t>
            </a:r>
          </a:p>
        </p:txBody>
      </p:sp>
      <p:pic>
        <p:nvPicPr>
          <p:cNvPr id="36869" name="Picture 5" descr="image0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341438"/>
            <a:ext cx="2239963" cy="122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868C7-8A6A-48DB-B706-64C4A686165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408DF-7559-4EAE-A338-DF056E85DA75}" type="slidenum">
              <a:rPr lang="ru-RU" altLang="en-US"/>
              <a:pPr/>
              <a:t>25</a:t>
            </a:fld>
            <a:endParaRPr lang="ru-RU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(10)</a:t>
            </a:r>
            <a:br>
              <a:rPr lang="ru-RU" altLang="ru-RU" sz="3200"/>
            </a:br>
            <a:r>
              <a:rPr lang="ru-RU" altLang="ru-RU" sz="2800"/>
              <a:t>Основные понятия ER-модели (9)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95288" y="3284538"/>
            <a:ext cx="8280400" cy="25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ru-RU" altLang="ru-RU" sz="1600"/>
              <a:t>Некоторые атрибуты могут помечаться как </a:t>
            </a:r>
            <a:r>
              <a:rPr lang="ru-RU" altLang="ru-RU" sz="1600" i="1"/>
              <a:t>необязательные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 i="1"/>
              <a:t> </a:t>
            </a:r>
            <a:r>
              <a:rPr lang="ru-RU" altLang="ru-RU" sz="1600"/>
              <a:t>Значения таких атрибутов не обязаны присутствовать во всех экземплярах данного типа сущности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Атрибуты типа сущности в ER-модели похожи на атрибуты отношения в реляционной модели данных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Введение именованных атрибутов вводит некоторую типовую структуру данных, имя которой совпадает с именем типа сущности в случае ER-модели или с именем переменной отношения в случае реляционной модели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Этой типовой структуре должны следовать все экземпляры типа сущности или все кортежи отношения </a:t>
            </a:r>
          </a:p>
        </p:txBody>
      </p:sp>
      <p:pic>
        <p:nvPicPr>
          <p:cNvPr id="37893" name="Picture 5" descr="7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341438"/>
            <a:ext cx="1728787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447675" y="1504950"/>
            <a:ext cx="6140450" cy="158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i="1"/>
              <a:t> </a:t>
            </a:r>
            <a:r>
              <a:rPr lang="ru-RU" altLang="ru-RU" sz="1600" i="1"/>
              <a:t>Атрибутом</a:t>
            </a:r>
            <a:r>
              <a:rPr lang="ru-RU" altLang="ru-RU" sz="1600"/>
              <a:t> сущности является любая деталь, которая служит для уточнения, идентификации, классификации, числовой характеристики или выражения состояния сущности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Имена атрибутов заносятся в прямоугольник, изображающий сущность, под именем сущности и изображаются малыми буквами, возможно, с примерами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3368-5DB3-4BCE-AA2C-6967F195A6D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467F-6A26-4335-978E-226D4E0A1CDE}" type="slidenum">
              <a:rPr lang="ru-RU" altLang="en-US"/>
              <a:pPr/>
              <a:t>26</a:t>
            </a:fld>
            <a:endParaRPr lang="ru-RU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(11)</a:t>
            </a:r>
            <a:br>
              <a:rPr lang="ru-RU" altLang="ru-RU" sz="3200"/>
            </a:br>
            <a:r>
              <a:rPr lang="ru-RU" altLang="ru-RU" sz="2800"/>
              <a:t>Основные понятия ER-модели (10)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Но имеется и важное отличие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реляционной модели данных атрибут определяется как упорядоченная пара &lt;имя_атрибута, имя_домена&gt; (или &lt;имя_атрибута, имя_базового_типа_данных&gt;, если понятие домена не поддерживается)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Заголовок отношения, определяемый как множество таких пар, представляет собой полный аналог структурного типа данных в языках программирования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определении атрибутов типа сущности в ER-модели указание домена атрибута не является обязательным, хотя это и возможно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Обсудим, чем вызвана эта возможность «ослабленного» определения атрибутов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5176-0ACE-4152-826F-839C2EEC715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1764-6CC5-46F2-AC47-8A1DD6B6AD66}" type="slidenum">
              <a:rPr lang="ru-RU" altLang="en-US"/>
              <a:pPr/>
              <a:t>27</a:t>
            </a:fld>
            <a:endParaRPr lang="ru-RU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(12)</a:t>
            </a:r>
            <a:br>
              <a:rPr lang="ru-RU" altLang="ru-RU" sz="3200"/>
            </a:br>
            <a:r>
              <a:rPr lang="ru-RU" altLang="ru-RU" sz="2800"/>
              <a:t>Основные понятия ER-модели (11)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Семантические модели данных используются для построения концептуальных схем БД, и эти схемы преобразуются в реляционные схемы БД, которые поддерживаются той или иной СУБД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Несмотря на то, что в настоящее время типовые возможности РСУБД в основном стандартизованы (на основе стандарта языка SQL), детали базового набора типов данных и средств определения доменов в разных системах могут различаться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Поскольку производители CASE-средств проектирования реляционных БД стремятся не связывать обеспечиваемые ими возможности семантического моделирования с конкретной реализацией СУБД, они стимулируют откладывание строгого определения типов атрибутов до стадии полного определения реляционной схемы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00A6-F34E-4DD6-A4FB-E055F555029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12AAB-F999-4E0B-9BC2-FA214618F257}" type="slidenum">
              <a:rPr lang="ru-RU" altLang="en-US"/>
              <a:pPr/>
              <a:t>28</a:t>
            </a:fld>
            <a:endParaRPr lang="ru-RU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(13)</a:t>
            </a:r>
            <a:br>
              <a:rPr lang="ru-RU" altLang="ru-RU" sz="3200"/>
            </a:br>
            <a:r>
              <a:rPr lang="ru-RU" altLang="ru-RU" sz="2800"/>
              <a:t>Основные понятия ER-модели (12)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Кроме того, при определении заголовка отношения допускается использование имен атрибутов, совпадающих с именами своих доменов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это два разных пространства имен, и наличие одинаковых имен у атрибутов и доменов не вызывает коллизий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при определении атрибутов типов сущности можно так подбирать их имена, что они в дальнейшем будут подсказывать, какие домены у этих атрибутов имеются в виду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Пониманию предполагаемой сути доменов способствует и возможность указания примеров значений атрибутов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Например, на рисунке имеется атрибут год рождения, </a:t>
            </a:r>
            <a:br>
              <a:rPr lang="ru-RU" altLang="ru-RU" sz="1900"/>
            </a:br>
            <a:r>
              <a:rPr lang="ru-RU" altLang="ru-RU" sz="1900"/>
              <a:t>в качестве примерного значения которого указано </a:t>
            </a:r>
            <a:br>
              <a:rPr lang="ru-RU" altLang="ru-RU" sz="1900"/>
            </a:br>
            <a:r>
              <a:rPr lang="ru-RU" altLang="ru-RU" sz="1900"/>
              <a:t>«1978»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Это подсказывает, что в реляционной схеме при </a:t>
            </a:r>
            <a:br>
              <a:rPr lang="ru-RU" altLang="ru-RU" sz="1900"/>
            </a:br>
            <a:r>
              <a:rPr lang="ru-RU" altLang="ru-RU" sz="1900"/>
              <a:t>определении соответствующего атрибута наиболее</a:t>
            </a:r>
            <a:br>
              <a:rPr lang="ru-RU" altLang="ru-RU" sz="1900"/>
            </a:br>
            <a:r>
              <a:rPr lang="ru-RU" altLang="ru-RU" sz="1900"/>
              <a:t> естественным базовым типом данных будет </a:t>
            </a:r>
            <a:br>
              <a:rPr lang="ru-RU" altLang="ru-RU" sz="1900"/>
            </a:br>
            <a:r>
              <a:rPr lang="ru-RU" altLang="ru-RU" sz="1900"/>
              <a:t>темпоральный тип «ДАТА», значения которого задают </a:t>
            </a:r>
            <a:br>
              <a:rPr lang="ru-RU" altLang="ru-RU" sz="1900"/>
            </a:br>
            <a:r>
              <a:rPr lang="ru-RU" altLang="ru-RU" sz="1900"/>
              <a:t>дату с точностью до года </a:t>
            </a:r>
          </a:p>
        </p:txBody>
      </p:sp>
      <p:pic>
        <p:nvPicPr>
          <p:cNvPr id="40964" name="Picture 4" descr="7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076700"/>
            <a:ext cx="1512887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3CB8-8B7C-40C2-AA09-1D1F3443A83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ACD3A-827A-4429-9216-B3820713E567}" type="slidenum">
              <a:rPr lang="ru-RU" altLang="en-US"/>
              <a:pPr/>
              <a:t>29</a:t>
            </a:fld>
            <a:endParaRPr lang="ru-RU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(14)</a:t>
            </a:r>
            <a:br>
              <a:rPr lang="ru-RU" altLang="ru-RU" sz="3200"/>
            </a:br>
            <a:r>
              <a:rPr lang="ru-RU" altLang="ru-RU" sz="2800"/>
              <a:t>Основные понятия ER-модели (13)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При определении типа сущности необходимо гарантировать, что каждый экземпляр сущности является отличимым от любого другого экземпляра той же сущности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Поскольку сущность является абстракцией реального или представляемого объекта внешнего мира, это требование нужно иметь в виду уже при выборе кандидата в типы сущности.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Например, предположим, что проектируется база данных для поддержки работы книжного склада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 складе могут храниться произвольные части тиража любого издания любой книги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Может ли в этом случае индивидуальная книга являться прообразом типа сущности?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5F7F-196F-4201-B15E-9EE11AF2A7E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9875-DA75-4CE0-B4E9-A5655F6D0AF9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Диаграммы классов языка </a:t>
            </a:r>
            <a:r>
              <a:rPr lang="en-US" altLang="ru-RU" sz="2100"/>
              <a:t>UML</a:t>
            </a:r>
            <a:endParaRPr lang="ru-RU" altLang="ru-RU" sz="21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Основные понятия диаграмм классов UML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Классы, атрибуты, операции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Категории связей. Связь-зависимость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Связи-обобщения и механизм наследования классов в UML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Связи-ассоциации: роли, кратность, агрегация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Ограничения целостности и язык OCL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Общая характеристика языка OCL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Инвариант класса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Примеры инвариантов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altLang="ru-RU" sz="1800"/>
              <a:t>Плюсы и минусы использования языка OCL при проектировании </a:t>
            </a:r>
            <a:br>
              <a:rPr lang="ru-RU" altLang="ru-RU" sz="1800"/>
            </a:br>
            <a:r>
              <a:rPr lang="ru-RU" altLang="ru-RU" sz="1800"/>
              <a:t>реляционных баз данных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 Получение схемы реляционной базы данных из диаграммы классов UML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Заключение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D91E-35B4-4653-B082-C9DD7B4548B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B9F0-6C1C-4208-90D7-EB1E731ABB22}" type="slidenum">
              <a:rPr lang="ru-RU" altLang="en-US"/>
              <a:pPr/>
              <a:t>30</a:t>
            </a:fld>
            <a:endParaRPr lang="ru-RU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(15)</a:t>
            </a:r>
            <a:br>
              <a:rPr lang="ru-RU" altLang="ru-RU" sz="3200"/>
            </a:br>
            <a:r>
              <a:rPr lang="ru-RU" altLang="ru-RU" sz="2800"/>
              <a:t>Основные понятия ER-модели (14)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Утверждается, что нет, поскольку отсутствует возможность различения книг одного издания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Для книжного склада прообразом типа сущности будет набор одноименных книг одного автора, вышедших в одном издании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Одним из атрибутов этого типа сущности будет число книг в наборе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когда книга поступает в библиотеку и ей присваивается уникальный библиотечный номер, она становится разумным прообразом типа сущности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Плохо устроены библиотеки, в которых не различаются индивидуальные книги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даже одноименные книги одного автора, вышедшие в одном издании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2005-225B-402F-A5DB-552B6D072FE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41C6B-F939-4843-BB7F-7026D5BE6F91}" type="slidenum">
              <a:rPr lang="ru-RU" altLang="en-US"/>
              <a:pPr/>
              <a:t>31</a:t>
            </a:fld>
            <a:endParaRPr lang="ru-RU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(16)</a:t>
            </a:r>
            <a:br>
              <a:rPr lang="ru-RU" altLang="ru-RU" sz="3200"/>
            </a:br>
            <a:r>
              <a:rPr lang="ru-RU" altLang="ru-RU" sz="2400"/>
              <a:t>Уникальные идентификаторы типов сущности (1)</a:t>
            </a:r>
            <a:r>
              <a:rPr lang="ru-RU" altLang="ru-RU" sz="380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Но при проектировании базы данных мало того, чтобы проектировщик убедился в правильном выборе типов сущности, гарантирующем различие экземпляров каждого типа сущности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Необходимо сообщить системе автоматизации проектирования БД, каким образом будут различаться эти экземпляры, т. е. сообщить, как конструируются уникальные идентификаторы экземпляров каждого типа сущности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В ER-модели у экземпляра типа сущности не может быть назначаемого пользователем имени или назначаемого системой внешнего уникального идентификатора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9819F-A7F5-429F-8C82-8A92CAE246F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B649E-05EA-4F67-8A9E-451A2FB53271}" type="slidenum">
              <a:rPr lang="ru-RU" altLang="en-US"/>
              <a:pPr/>
              <a:t>32</a:t>
            </a:fld>
            <a:endParaRPr lang="ru-RU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(17)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Уникальные идентификаторы типов сущности (2)</a:t>
            </a:r>
            <a:r>
              <a:rPr lang="ru-RU" altLang="ru-RU" sz="3800"/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Экземпляр типа сущности может идентифицироваться только своими индивидуальными характеристиками, а они представляются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значениями атрибутов и экземплярами типов связи, связывающими данный экземпляр типа сущности с экземплярами других типов сущности или этого же типа сущности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Поэтому уникальным идентификатором сущности может быть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атрибут,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комбинация атрибутов,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связь,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комбинация связей или комбинация связей и атрибутов,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100"/>
              <a:t>	уникально отличающая любой экземпляр сущности от других экземпляров сущности того же типа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A467-8EF0-48F2-B31D-44DA81AAEA7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FD7B-5B03-4070-A36F-F8EFA5CC7835}" type="slidenum">
              <a:rPr lang="ru-RU" altLang="en-US"/>
              <a:pPr/>
              <a:t>33</a:t>
            </a:fld>
            <a:endParaRPr lang="ru-RU" alt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(18)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Уникальные идентификаторы типов сущности (3)</a:t>
            </a:r>
            <a:r>
              <a:rPr lang="ru-RU" altLang="ru-RU" sz="3800"/>
              <a:t> </a:t>
            </a:r>
          </a:p>
        </p:txBody>
      </p:sp>
      <p:pic>
        <p:nvPicPr>
          <p:cNvPr id="47109" name="Picture 5" descr="7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412875"/>
            <a:ext cx="1695450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68313" y="1557338"/>
            <a:ext cx="590391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рисунке показан тип сущности КНИГА, пригодный для использования в базе данных книжного склада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 издании любой книги в приличном издательстве ей присваивается уникальный номер – ISBN 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39750" y="3500438"/>
            <a:ext cx="8135938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Понятно, что значение атрибута isbn будет уникально идентифицировать партию книг на складе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Кроме того, конечно, в качестве уникального идентификатора годится и комбинация атрибутов </a:t>
            </a:r>
            <a:br>
              <a:rPr lang="ru-RU" altLang="ru-RU"/>
            </a:br>
            <a:r>
              <a:rPr lang="ru-RU" altLang="ru-RU"/>
              <a:t>&lt;автор, название, номер издания, издательство, год издания&gt;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F595-A2D2-4B1E-9D23-9B25B77F630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A7EC9-2589-451D-814F-C64D20832148}" type="slidenum">
              <a:rPr lang="ru-RU" altLang="en-US"/>
              <a:pPr/>
              <a:t>34</a:t>
            </a:fld>
            <a:endParaRPr lang="ru-RU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(19)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Уникальные идентификаторы типов сущности (4)</a:t>
            </a:r>
            <a:r>
              <a:rPr lang="ru-RU" altLang="ru-RU" sz="3800"/>
              <a:t> 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68313" y="2349500"/>
            <a:ext cx="8207375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диаграмма включает два связанных типа сущности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 каждого обычного взрослого человека имеется один и только один паспорт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мы не берем в расчет особый случай, когда у одного человека имеется несколько паспортов, хотя это не изменило бы ситуацию, </a:t>
            </a:r>
            <a:br>
              <a:rPr lang="ru-RU" altLang="ru-RU"/>
            </a:br>
            <a:r>
              <a:rPr lang="ru-RU" altLang="ru-RU"/>
              <a:t>и каждый паспорт может принадлежать только одному взрослому человеку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некоторые уже готовые паспорта могут быть еще никому не выданы)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Тогда связь человека с его паспортом (конец связи ИМЕЕТ) уникально идентифицирует взрослого человека, т. е., грубо говоря, паспорт определяет взрослого человека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Поскольку могут существовать паспорта, еще не выданные человеку, эта связь не является уникальным идентификатором сущности ПАСПОРТ </a:t>
            </a:r>
          </a:p>
        </p:txBody>
      </p:sp>
      <p:pic>
        <p:nvPicPr>
          <p:cNvPr id="49158" name="Picture 6" descr="image0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53149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430B-2339-4CBB-A0F4-2417402ADBD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17D-40F1-4E61-9F4B-B267DDC5B5D0}" type="slidenum">
              <a:rPr lang="ru-RU" altLang="en-US"/>
              <a:pPr/>
              <a:t>35</a:t>
            </a:fld>
            <a:endParaRPr lang="ru-RU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(20)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Уникальные идентификаторы типов сущности (5)</a:t>
            </a:r>
            <a:r>
              <a:rPr lang="ru-RU" altLang="ru-RU" sz="3800"/>
              <a:t>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539750" y="3860800"/>
            <a:ext cx="82073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диаграмме имеются три связанных типа сущности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Профессора обладают знаниями в нескольких учебных дисциплинах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Преподавание каждой дисциплины доступно нескольким профессорам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Другими словами, между сущностями ПРОФЕССОР и ДИСЦИПЛИНА определена связь «многие ко многим» </a:t>
            </a:r>
          </a:p>
        </p:txBody>
      </p:sp>
      <p:pic>
        <p:nvPicPr>
          <p:cNvPr id="50181" name="Picture 5" descr="7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41438"/>
            <a:ext cx="523875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D05-B6F2-47B5-880B-BAFB56B983A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6601-FA93-48CC-833A-D709F0182D2D}" type="slidenum">
              <a:rPr lang="ru-RU" altLang="en-US"/>
              <a:pPr/>
              <a:t>36</a:t>
            </a:fld>
            <a:endParaRPr lang="ru-RU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(21)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Уникальные идентификаторы типов сущности (6)</a:t>
            </a:r>
            <a:r>
              <a:rPr lang="ru-RU" altLang="ru-RU" sz="3800"/>
              <a:t> 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539750" y="3860800"/>
            <a:ext cx="82073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Каждый профессор может готовить курсы по любой доступной ему дисциплине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Каждой дисциплине может быть посвящено несколько учебных курсов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Но каждый профессор может готовить только один курс по любой доступной ему дисциплине, и каждый курс может быть посвящен только одной дисциплине </a:t>
            </a:r>
          </a:p>
        </p:txBody>
      </p:sp>
      <p:pic>
        <p:nvPicPr>
          <p:cNvPr id="51204" name="Picture 4" descr="7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41438"/>
            <a:ext cx="523875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30B6B-40A6-4075-B651-D82A7EA9C87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3F7DE-5DD2-46D5-935F-27A45B8863B9}" type="slidenum">
              <a:rPr lang="ru-RU" altLang="en-US"/>
              <a:pPr/>
              <a:t>37</a:t>
            </a:fld>
            <a:endParaRPr lang="ru-RU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(22)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Уникальные идентификаторы типов сущности (7)</a:t>
            </a:r>
            <a:r>
              <a:rPr lang="ru-RU" altLang="ru-RU" sz="3800"/>
              <a:t> 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9750" y="3860800"/>
            <a:ext cx="820737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Тем самым, каждый экземпляр типа сущности КУРС уникально идентифицируется экземпляром сущности ПРОФЕССОР и экземпляром сущности ДИСЦИПЛИНА,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т.е. парой связей с именами концов ГОТОВИТСЯ и ПОСВЯЩЕН на стороне сущности КУРС.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Заметим, что сущности ПРОФЕССОР и ДИСЦИПЛИНА связями не идентифицируются </a:t>
            </a:r>
          </a:p>
        </p:txBody>
      </p:sp>
      <p:pic>
        <p:nvPicPr>
          <p:cNvPr id="52228" name="Picture 4" descr="7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41438"/>
            <a:ext cx="523875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33E7-3776-4E0C-87BC-E8E6EDDF821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17E6-5402-4149-987A-DDAB0F81963D}" type="slidenum">
              <a:rPr lang="ru-RU" altLang="en-US"/>
              <a:pPr/>
              <a:t>38</a:t>
            </a:fld>
            <a:endParaRPr lang="ru-RU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(23)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Уникальные идентификаторы типов сущности (8)</a:t>
            </a:r>
            <a:r>
              <a:rPr lang="ru-RU" altLang="ru-RU" sz="3800"/>
              <a:t> 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68313" y="3429000"/>
            <a:ext cx="82073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 каждого человека могут быть дети, и у каждого человека имеется отец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Тогда, если предположить, что близнецам, появившимся на свет одновременно, не дают одинаковых имен, то уникальным идентификатором типа сущности ЧЕЛОВЕК может быть комбинация атрибутов &lt;дата рождения, ФИО&gt; и связь с именем конца РЕБЕНОК </a:t>
            </a:r>
          </a:p>
        </p:txBody>
      </p:sp>
      <p:pic>
        <p:nvPicPr>
          <p:cNvPr id="53253" name="Picture 5" descr="image0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557338"/>
            <a:ext cx="2414587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395288" y="1628775"/>
            <a:ext cx="5113337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Наконец, пример типа сущности, уникальный идентификатор которого является комбинацией атрибутов и связей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Это несколько уточненный вариант сущности с рекурсивной связью, показанной раньше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264C-981C-4F84-B6F2-981FF58AF6B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E10A4-3217-436F-B5FC-50A923126CC7}" type="slidenum">
              <a:rPr lang="ru-RU" altLang="en-US"/>
              <a:pPr/>
              <a:t>39</a:t>
            </a:fld>
            <a:endParaRPr lang="ru-RU" alt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(24)</a:t>
            </a:r>
            <a:br>
              <a:rPr lang="ru-RU" altLang="ru-RU" sz="3200"/>
            </a:b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(1)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Как и в случае схем реляционных баз данных, для ER-диаграмм вводится понятие нормальных форм, причем их смысл очень близко соответствует смыслу нормальных форм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Заметим, что определения нормальных форм ER-диаграмм делают более понятным смысл нормализации схем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Мы приведем только очень краткие и неформальные определения трех первых нормальных форм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Конечно, можно было бы ввести дальнейшие нормальные формы ER-диаграмм, аналогичные нормальной форме Бойса-Кодда, 4NF и 5NF, но на практике к такой нормализации обычно не прибегают, а общие идеи должны быть понятны и так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6B738-11EA-4094-818E-6E156197DCB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BDC0A-BB71-4AEA-876D-B635CA4E8061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Широкое распространение реляционных (</a:t>
            </a:r>
            <a:r>
              <a:rPr lang="en-US" altLang="ru-RU" sz="2100"/>
              <a:t>SQL</a:t>
            </a:r>
            <a:r>
              <a:rPr lang="ru-RU" altLang="ru-RU" sz="2100"/>
              <a:t>-ориентированных) СУБД и их использование в самых разнообразных приложениях показывает, что реляционная модель данных достаточна для моделирования разнообразных предметных областей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Однако проектирование реляционной базы данных в терминах отношений на основе кратко рассмотренного нами в двух предыдущих лекциях механизма нормализации часто представляет собой очень сложный и неудобный для проектировщика процесс.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При использовании в проектировании ограниченность реляционной модели проявляется в следующих аспектах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E9B-EEE9-4465-B59A-0CE88A52024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90F2B-AD3B-4754-B808-156091C50598}" type="slidenum">
              <a:rPr lang="ru-RU" altLang="en-US"/>
              <a:pPr/>
              <a:t>40</a:t>
            </a:fld>
            <a:endParaRPr lang="ru-RU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(25)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(2) </a:t>
            </a:r>
            <a:r>
              <a:rPr lang="ru-RU" altLang="ru-RU" sz="2000"/>
              <a:t>1</a:t>
            </a:r>
            <a:r>
              <a:rPr lang="en-US" altLang="ru-RU" sz="2000"/>
              <a:t>NF (1)</a:t>
            </a:r>
            <a:endParaRPr lang="ru-RU" altLang="ru-RU" sz="2000"/>
          </a:p>
        </p:txBody>
      </p:sp>
      <p:pic>
        <p:nvPicPr>
          <p:cNvPr id="56325" name="Picture 5" descr="7_9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41438"/>
            <a:ext cx="50006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395288" y="2781300"/>
            <a:ext cx="8280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altLang="ru-RU"/>
              <a:t> </a:t>
            </a:r>
            <a:r>
              <a:rPr lang="ru-RU" altLang="ru-RU"/>
              <a:t>В первой нормальной форме ER-диаграммы устраняются атрибуты, содержащие множественные значения, т. е. производится выявление неявных сущностей, «замаскированных» под атрибуты </a:t>
            </a:r>
            <a:endParaRPr lang="en-US" altLang="ru-RU"/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altLang="ru-RU"/>
              <a:t> </a:t>
            </a:r>
            <a:r>
              <a:rPr lang="ru-RU" altLang="ru-RU"/>
              <a:t>На рисунке показана диаграмма, в которой тип сущности АЭРОДРОМ не удовлетворяет требованию первой нормальной формы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несущественны атрибуты сущности АВИАРЕМОНТНОЕ ПРЕДПРИЯТИЕ, но сущность АЭРОДРОМ помимо атрибутов, отражающих собственные характеристики аэродромов (длина взлетно-посадочной полосы, число ангаров и т.д.) содержит атрибут, множественное значение которого характеризует самолеты, приписанные к этому аэродрому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9C7F0-34E7-4E42-BB89-0D662A92983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B5BC0-A84F-4AAB-B6A3-10F82DC3252E}" type="slidenum">
              <a:rPr lang="ru-RU" altLang="en-US"/>
              <a:pPr/>
              <a:t>41</a:t>
            </a:fld>
            <a:endParaRPr lang="ru-RU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(26)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(3)</a:t>
            </a:r>
            <a:r>
              <a:rPr lang="ru-RU" altLang="ru-RU" sz="3800"/>
              <a:t> </a:t>
            </a:r>
            <a:r>
              <a:rPr lang="ru-RU" altLang="ru-RU" sz="2000"/>
              <a:t>1</a:t>
            </a:r>
            <a:r>
              <a:rPr lang="en-US" altLang="ru-RU" sz="2000"/>
              <a:t>NF (</a:t>
            </a:r>
            <a:r>
              <a:rPr lang="ru-RU" altLang="ru-RU" sz="2000"/>
              <a:t>2</a:t>
            </a:r>
            <a:r>
              <a:rPr lang="en-US" altLang="ru-RU" sz="2000"/>
              <a:t>)</a:t>
            </a:r>
            <a:endParaRPr lang="ru-RU" altLang="ru-RU" sz="2000"/>
          </a:p>
        </p:txBody>
      </p:sp>
      <p:pic>
        <p:nvPicPr>
          <p:cNvPr id="58371" name="Picture 3" descr="7_9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41438"/>
            <a:ext cx="50006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95288" y="2781300"/>
            <a:ext cx="8280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altLang="ru-RU"/>
              <a:t> </a:t>
            </a:r>
            <a:r>
              <a:rPr lang="ru-RU" altLang="ru-RU"/>
              <a:t>Очевидно, что самолеты нуждаются в ремонте, т.е. должны обслуживаться некоторым авиаремонтным предприятием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Но поскольку самолеты являются частью сущности АЭРОДРОМ, единственным способом фиксации этого факта на диаграмме является проведение связи «многие ко многим» между типами сущности АЭРОДРОМ и АВИАРЕМОНТНОЕ ПРЕДПРИЯТИЕ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Таким образом выражается то соображение, что для ремонта разных самолетов, приписанных к одному аэродрому, могут использоваться разные авиаремонтные предприятия, и каждое авиаремонтное предприятие может обслуживать несколько аэродромов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BD0D-AE8E-4381-BA8D-60AA7470D79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3D1A8-4112-4091-AD66-BE826CEF0D7B}" type="slidenum">
              <a:rPr lang="ru-RU" altLang="en-US"/>
              <a:pPr/>
              <a:t>42</a:t>
            </a:fld>
            <a:endParaRPr lang="ru-RU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(27)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(4)</a:t>
            </a:r>
            <a:r>
              <a:rPr lang="ru-RU" altLang="ru-RU" sz="3800"/>
              <a:t> </a:t>
            </a:r>
            <a:r>
              <a:rPr lang="ru-RU" altLang="ru-RU" sz="2000"/>
              <a:t>1</a:t>
            </a:r>
            <a:r>
              <a:rPr lang="en-US" altLang="ru-RU" sz="2000"/>
              <a:t>NF (</a:t>
            </a:r>
            <a:r>
              <a:rPr lang="ru-RU" altLang="ru-RU" sz="2000"/>
              <a:t>3</a:t>
            </a:r>
            <a:r>
              <a:rPr lang="en-US" altLang="ru-RU" sz="2000"/>
              <a:t>)</a:t>
            </a:r>
            <a:endParaRPr lang="ru-RU" altLang="ru-RU" sz="2000"/>
          </a:p>
        </p:txBody>
      </p:sp>
      <p:pic>
        <p:nvPicPr>
          <p:cNvPr id="59395" name="Picture 3" descr="7_9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341438"/>
            <a:ext cx="500062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95288" y="2781300"/>
            <a:ext cx="8280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altLang="ru-RU"/>
              <a:t> </a:t>
            </a:r>
            <a:r>
              <a:rPr lang="ru-RU" altLang="ru-RU"/>
              <a:t>Чем плоха эта ситуация?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Прежде всего, тем, что скрывается тот факт, что авиаремонтное предприятие ремонтирует самолеты, а не аэродромы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Связь же между типами сущности АЭРОДРОМ и АВИАРЕМОНТНОЕ ПРЕДПРИЯТИЕ на самом деле означает, что любой аэродром из группы аэродромов обслуживается любым авиаремонтным предприятием из группы таких предприятий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Проблема состоит именно в том, что значением атрибута «самолеты» является множество экземпляров типа сущности САМОЛЕТ, и этот тип сущности сам обладает атрибутами и связями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FD4F1-B5DF-4815-8D60-D64996607EE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35D1F-ADF5-4DF6-ACB5-0B2A6935ABA7}" type="slidenum">
              <a:rPr lang="ru-RU" altLang="en-US"/>
              <a:pPr/>
              <a:t>43</a:t>
            </a:fld>
            <a:endParaRPr lang="ru-RU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(28)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(5)</a:t>
            </a:r>
            <a:r>
              <a:rPr lang="ru-RU" altLang="ru-RU" sz="2800"/>
              <a:t> </a:t>
            </a:r>
            <a:r>
              <a:rPr lang="ru-RU" altLang="ru-RU" sz="2000"/>
              <a:t>1</a:t>
            </a:r>
            <a:r>
              <a:rPr lang="en-US" altLang="ru-RU" sz="2000"/>
              <a:t>NF (</a:t>
            </a:r>
            <a:r>
              <a:rPr lang="ru-RU" altLang="ru-RU" sz="2000"/>
              <a:t>4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95288" y="3357563"/>
            <a:ext cx="8280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altLang="ru-RU"/>
              <a:t> </a:t>
            </a:r>
            <a:r>
              <a:rPr lang="ru-RU" altLang="ru-RU"/>
              <a:t>Ситуацию исправляет ER-диаграмма, показанная здесь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Мы выделили тип сущности САМОЛЕТ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Связь между сущностями АЭРОПОРТ и САМОЛЕТ показывает, что к одному аэродрому приписывается несколько самолетов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Связь между сущностями САМОЛЕТ и АВИАРЕМОНТНОЕ ПРЕДПРИЯТИЕ означает, что каждый самолет из группы самолетов обслуживается любым транспортным предприятием из некоторой группы таких предприятий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Эта ER-диаграмма находится в первой нормальной форме и, как мы видим, правильнее отображает реальную ситуацию </a:t>
            </a:r>
          </a:p>
        </p:txBody>
      </p:sp>
      <p:pic>
        <p:nvPicPr>
          <p:cNvPr id="60421" name="Picture 5" descr="7_9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341438"/>
            <a:ext cx="554355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283B-F699-41A5-86AE-11375A7D43F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4261-ADD7-4043-AB00-58A257F9CE38}" type="slidenum">
              <a:rPr lang="ru-RU" altLang="en-US"/>
              <a:pPr/>
              <a:t>44</a:t>
            </a:fld>
            <a:endParaRPr lang="ru-RU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(29)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(6)</a:t>
            </a:r>
            <a:r>
              <a:rPr lang="ru-RU" altLang="ru-RU" sz="2800"/>
              <a:t> </a:t>
            </a:r>
            <a:r>
              <a:rPr lang="ru-RU" altLang="ru-RU" sz="2000"/>
              <a:t>2</a:t>
            </a:r>
            <a:r>
              <a:rPr lang="en-US" altLang="ru-RU" sz="2000"/>
              <a:t>NF (</a:t>
            </a:r>
            <a:r>
              <a:rPr lang="ru-RU" altLang="ru-RU" sz="2000"/>
              <a:t>1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95288" y="2781300"/>
            <a:ext cx="8280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altLang="ru-RU"/>
              <a:t> </a:t>
            </a:r>
            <a:r>
              <a:rPr lang="ru-RU" altLang="ru-RU"/>
              <a:t>Во второй нормальной форме устраняются атрибуты, зависящие только от части уникального идентификатора. Эта часть уникального идентификатора определяет отдельную сущность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рисунке показана диаграмма, на которой тип сущности ЭЛЕМЕНТ РАСПИСАНИЯ не удовлетворяет требованиям второй нормальной формы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этой диаграмме у сущности ЭЛЕМЕНТ РАСПИСАНИЯ имеются следующие свойства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Элементы расписания предназначены для сохранения данных о рейсах самолетов, вылетающих в течение дня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Некоторыми важными характеристиками рейса являются номер рейса, аэропорт вылета, аэропорт назначения, дата и время вылета, бортовой номер самолета, тип самолета </a:t>
            </a:r>
          </a:p>
        </p:txBody>
      </p:sp>
      <p:pic>
        <p:nvPicPr>
          <p:cNvPr id="61445" name="Picture 5" descr="7_10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268413"/>
            <a:ext cx="3959225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1B23-1235-4BCA-8DD3-337F48433F2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0CA0C-8675-4F53-938F-4721F3E4BB9E}" type="slidenum">
              <a:rPr lang="ru-RU" altLang="en-US"/>
              <a:pPr/>
              <a:t>45</a:t>
            </a:fld>
            <a:endParaRPr lang="ru-RU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(30)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(7)</a:t>
            </a:r>
            <a:r>
              <a:rPr lang="ru-RU" altLang="ru-RU" sz="2800"/>
              <a:t> </a:t>
            </a:r>
            <a:r>
              <a:rPr lang="ru-RU" altLang="ru-RU" sz="2000"/>
              <a:t>2</a:t>
            </a:r>
            <a:r>
              <a:rPr lang="en-US" altLang="ru-RU" sz="2000"/>
              <a:t>NF (</a:t>
            </a:r>
            <a:r>
              <a:rPr lang="ru-RU" altLang="ru-RU" sz="2000"/>
              <a:t>2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395288" y="2781300"/>
            <a:ext cx="8280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altLang="ru-RU"/>
              <a:t> </a:t>
            </a:r>
            <a:r>
              <a:rPr lang="ru-RU" altLang="ru-RU"/>
              <a:t>Если говорить про российские авиационные компании, то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у каждого рейса имеется заранее приписанный ему номер (уникальный среди всех других имеющихся номеров рейсов),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не все рейсы совершаются каждый день, поэтому характеристикой конкретного рейса является дата и время его совершения,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бортовой номер самолета определяется парой &lt;номер рейса, дата-время вылета&gt;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Имеется связь «многие к одному» между сущностями ЭЛЕМЕНТ РАСПИСАНИЯ и ГОРОД (каждый день много рейсов прибывает в один и тот же город)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Экземпляры типа сущности ГОРОД характеризуют город, в который прибывает данный рейс </a:t>
            </a:r>
          </a:p>
        </p:txBody>
      </p:sp>
      <p:pic>
        <p:nvPicPr>
          <p:cNvPr id="62468" name="Picture 4" descr="7_10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268413"/>
            <a:ext cx="3959225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668F9-5EFD-48D1-A3BC-8E8C396BF89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4E206-44B2-4224-B472-EE22BBC8EA7F}" type="slidenum">
              <a:rPr lang="ru-RU" altLang="en-US"/>
              <a:pPr/>
              <a:t>46</a:t>
            </a:fld>
            <a:endParaRPr lang="ru-RU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(31)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(8)</a:t>
            </a:r>
            <a:r>
              <a:rPr lang="ru-RU" altLang="ru-RU" sz="2800"/>
              <a:t> </a:t>
            </a:r>
            <a:r>
              <a:rPr lang="ru-RU" altLang="ru-RU" sz="2000"/>
              <a:t>2</a:t>
            </a:r>
            <a:r>
              <a:rPr lang="en-US" altLang="ru-RU" sz="2000"/>
              <a:t>NF (</a:t>
            </a:r>
            <a:r>
              <a:rPr lang="ru-RU" altLang="ru-RU" sz="2000"/>
              <a:t>3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82804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Уникальным идентификатором типа сущности ЭЛЕМЕНТ РАСПИСАНИЯ является пара атрибутов &lt;номер рейса, дата-время вылета&gt;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Если вернуться к терминам функциональных зависимостей, то между атрибутами этой сущности имеются следующие FD: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{номер рейса, дата-время вылета}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бортовой номер самолета;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номер рейса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аэропорт вылета;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номер рейса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аэропорт назначения;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бортовой номер самолета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тип самолета </a:t>
            </a:r>
          </a:p>
        </p:txBody>
      </p:sp>
      <p:pic>
        <p:nvPicPr>
          <p:cNvPr id="63492" name="Picture 4" descr="7_10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12875"/>
            <a:ext cx="3959225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5306D-6F76-44F2-A891-071B9BF8D2F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6955-DBC6-4A26-811E-E5F0B9FAED35}" type="slidenum">
              <a:rPr lang="ru-RU" altLang="en-US"/>
              <a:pPr/>
              <a:t>47</a:t>
            </a:fld>
            <a:endParaRPr lang="ru-RU" alt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(32)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(9)</a:t>
            </a:r>
            <a:r>
              <a:rPr lang="ru-RU" altLang="ru-RU" sz="2800"/>
              <a:t> </a:t>
            </a:r>
            <a:r>
              <a:rPr lang="ru-RU" altLang="ru-RU" sz="2000"/>
              <a:t>2</a:t>
            </a:r>
            <a:r>
              <a:rPr lang="en-US" altLang="ru-RU" sz="2000"/>
              <a:t>NF (</a:t>
            </a:r>
            <a:r>
              <a:rPr lang="ru-RU" altLang="ru-RU" sz="2000"/>
              <a:t>4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8280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Кроме того, очевидно, что каждый экземпляр связи с сущностью ГОРОД также определяется значением атрибута номер рейса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Налицо нарушение требования второй нормальной формы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Мы получаем не только избыточное хранение значений атрибутов аэропорт вылета и аэропорт назначения в каждом экземпляре типа сущности ЭЛЕМЕНТ РАСПИСАНИЯ с одним и тем же значением номера рейса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Искажается и затемняется смысл связи с сущностью ГОРОД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Можно подумать, что в разные дни один и тот же рейс прибывает в разные города </a:t>
            </a:r>
          </a:p>
        </p:txBody>
      </p:sp>
      <p:pic>
        <p:nvPicPr>
          <p:cNvPr id="64516" name="Picture 4" descr="7_10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412875"/>
            <a:ext cx="3959225" cy="15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DC8BB-53B2-4D41-80AF-A9BDA734CC4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77516-2F1D-4D7B-9370-5C6C3D4DB535}" type="slidenum">
              <a:rPr lang="ru-RU" altLang="en-US"/>
              <a:pPr/>
              <a:t>48</a:t>
            </a:fld>
            <a:endParaRPr lang="ru-RU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(33)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(10)</a:t>
            </a:r>
            <a:r>
              <a:rPr lang="ru-RU" altLang="ru-RU" sz="2800"/>
              <a:t> </a:t>
            </a:r>
            <a:r>
              <a:rPr lang="ru-RU" altLang="ru-RU" sz="2000"/>
              <a:t>2</a:t>
            </a:r>
            <a:r>
              <a:rPr lang="en-US" altLang="ru-RU" sz="2000"/>
              <a:t>NF (</a:t>
            </a:r>
            <a:r>
              <a:rPr lang="ru-RU" altLang="ru-RU" sz="2000"/>
              <a:t>5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468313" y="2852738"/>
            <a:ext cx="8280400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показан нормализованный вариант диаграммы, в котором все сущности находятся во второй нормальной форме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Теперь имеются три типа сущности: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РЕЙС с атрибутами номер рейса, дата-время вылета, аэропорт назначения;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ЭЛЕМЕНТ РАСПИСАНИЯ с атрибутами дата-время вылета, бортовой номер самолета, тип самолета;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ГОРОД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ru-RU" altLang="ru-RU"/>
          </a:p>
        </p:txBody>
      </p:sp>
      <p:pic>
        <p:nvPicPr>
          <p:cNvPr id="65541" name="Picture 5" descr="7_10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268413"/>
            <a:ext cx="44196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D82B-EF3C-4A48-BDE9-FF3D73E2ECA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35989-4D81-4E19-A5B9-DDF1D31E88CB}" type="slidenum">
              <a:rPr lang="ru-RU" altLang="en-US"/>
              <a:pPr/>
              <a:t>49</a:t>
            </a:fld>
            <a:endParaRPr lang="ru-RU" alt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(34)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(11)</a:t>
            </a:r>
            <a:r>
              <a:rPr lang="ru-RU" altLang="ru-RU" sz="2800"/>
              <a:t> </a:t>
            </a:r>
            <a:r>
              <a:rPr lang="ru-RU" altLang="ru-RU" sz="2000"/>
              <a:t>2</a:t>
            </a:r>
            <a:r>
              <a:rPr lang="en-US" altLang="ru-RU" sz="2000"/>
              <a:t>NF (</a:t>
            </a:r>
            <a:r>
              <a:rPr lang="ru-RU" altLang="ru-RU" sz="2000"/>
              <a:t>6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468313" y="3068638"/>
            <a:ext cx="82804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Уникальным идентификатором сущности РЕЙС является атрибут номер рейса; уникальный идентификатор ЭЛЕМЕНТ РАСПИСАНИЯ состоит из атрибута дата-время вылета и конца связи КОГДА, НА ЧЕМ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Ни в одном типе сущности больше нет атрибутов, определяемых частью уникального идентификатора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Свойства второй нормальной формы удовлетворяются, и мы имеем более качественную диаграмму </a:t>
            </a:r>
          </a:p>
        </p:txBody>
      </p:sp>
      <p:pic>
        <p:nvPicPr>
          <p:cNvPr id="66564" name="Picture 4" descr="7_10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341438"/>
            <a:ext cx="44196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D8E7B-8CD2-43A7-BC62-B4B08A24D14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0C79-8865-45DA-8092-DE76020E7D4D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Модель не обеспечивает достаточных средств для представления смысла данных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Семантика реальной предметной области должна независимым от модели способом представляться в голове проектировщика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частности, это относится к проблеме представления ограничений целостности, выходящих за пределы ограничений первичного и внешнего ключа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Во многих прикладных областях трудно моделировать предметную область на основе плоских таблиц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ряде случаев на самой начальной стадии проектирования дизайнеру приходится нелегко, поскольку от него требуется описать предметную область в виде одной (возможно, даже ненормализованной) таблицы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04275-EBED-4E11-A260-7A2F447C2E0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4583-7740-4030-9CDD-176DA8931BF0}" type="slidenum">
              <a:rPr lang="ru-RU" altLang="en-US"/>
              <a:pPr/>
              <a:t>50</a:t>
            </a:fld>
            <a:endParaRPr lang="ru-RU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(35)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(12)</a:t>
            </a:r>
            <a:r>
              <a:rPr lang="ru-RU" altLang="ru-RU" sz="2800"/>
              <a:t> </a:t>
            </a:r>
            <a:r>
              <a:rPr lang="ru-RU" altLang="ru-RU" sz="2000"/>
              <a:t>3</a:t>
            </a:r>
            <a:r>
              <a:rPr lang="en-US" altLang="ru-RU" sz="2000"/>
              <a:t>NF (</a:t>
            </a:r>
            <a:r>
              <a:rPr lang="ru-RU" altLang="ru-RU" sz="2000"/>
              <a:t>1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468313" y="3068638"/>
            <a:ext cx="8280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третьей нормальной форме устраняются атрибуты, зависящие от атрибутов, не входящих в уникальный идентификатор. Эти атрибуты являются основой отдельной сущности.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Взглянем еще раз на тип сущности ЭЛЕМЕНТ РАСПИСАНИЯ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Конечно, каждый день каждый рейс выполняется только одним самолетом, поэтому бортовой номер самолета полностью зависит от уникального идентификатора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Но бортовой номер является уникальной характеристикой каждого самолета, и от этой характеристики зависят все остальные характеристики, в частности тип самолета </a:t>
            </a:r>
          </a:p>
        </p:txBody>
      </p:sp>
      <p:pic>
        <p:nvPicPr>
          <p:cNvPr id="67589" name="Picture 5" descr="7_10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341438"/>
            <a:ext cx="44196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2086-3DDC-43AF-8CC8-98A93B999E2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AF29-9FD5-4F86-B8E8-A50692FB5ECC}" type="slidenum">
              <a:rPr lang="ru-RU" altLang="en-US"/>
              <a:pPr/>
              <a:t>51</a:t>
            </a:fld>
            <a:endParaRPr lang="ru-RU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(36)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(13)</a:t>
            </a:r>
            <a:r>
              <a:rPr lang="ru-RU" altLang="ru-RU" sz="2800"/>
              <a:t> </a:t>
            </a:r>
            <a:r>
              <a:rPr lang="ru-RU" altLang="ru-RU" sz="2000"/>
              <a:t>3</a:t>
            </a:r>
            <a:r>
              <a:rPr lang="en-US" altLang="ru-RU" sz="2000"/>
              <a:t>NF (</a:t>
            </a:r>
            <a:r>
              <a:rPr lang="ru-RU" altLang="ru-RU" sz="2000"/>
              <a:t>2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468313" y="3068638"/>
            <a:ext cx="8280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Другими словами, между уникальным идентификатором и другими атрибутами типа сущности ЭЛЕМЕНТ РАСПИСАНИЯ имеются следующие функциональные зависимости: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{КОГДА, НА ЧЕМ, дата-время вылета}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бортовой номер самолета;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{КОГДА, НА ЧЕМ, дата-время вылета}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тип самолета;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бортовой номер самолета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тип самолета </a:t>
            </a:r>
          </a:p>
        </p:txBody>
      </p:sp>
      <p:pic>
        <p:nvPicPr>
          <p:cNvPr id="69636" name="Picture 4" descr="7_10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341438"/>
            <a:ext cx="44196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5362-1BE9-4FA9-8909-59B97351D8C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BC65B-2518-4DF1-9045-916F6A1ABA40}" type="slidenum">
              <a:rPr lang="ru-RU" altLang="en-US"/>
              <a:pPr/>
              <a:t>52</a:t>
            </a:fld>
            <a:endParaRPr lang="ru-RU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(37)</a:t>
            </a:r>
            <a:br>
              <a:rPr lang="ru-RU" altLang="ru-RU" sz="3200"/>
            </a:br>
            <a:r>
              <a:rPr lang="ru-RU" altLang="ru-RU" sz="3200"/>
              <a:t> </a:t>
            </a:r>
            <a:r>
              <a:rPr lang="ru-RU" altLang="ru-RU" sz="2400"/>
              <a:t>Нормальные формы </a:t>
            </a:r>
            <a:r>
              <a:rPr lang="en-US" altLang="ru-RU" sz="2400"/>
              <a:t>ER-</a:t>
            </a:r>
            <a:r>
              <a:rPr lang="ru-RU" altLang="ru-RU" sz="2400"/>
              <a:t>диаграмм (14)</a:t>
            </a:r>
            <a:r>
              <a:rPr lang="ru-RU" altLang="ru-RU" sz="2800"/>
              <a:t> </a:t>
            </a:r>
            <a:r>
              <a:rPr lang="ru-RU" altLang="ru-RU" sz="2000"/>
              <a:t>3</a:t>
            </a:r>
            <a:r>
              <a:rPr lang="en-US" altLang="ru-RU" sz="2000"/>
              <a:t>NF (</a:t>
            </a:r>
            <a:r>
              <a:rPr lang="ru-RU" altLang="ru-RU" sz="2000"/>
              <a:t>3</a:t>
            </a:r>
            <a:r>
              <a:rPr lang="en-US" altLang="ru-RU" sz="2000"/>
              <a:t>)</a:t>
            </a:r>
            <a:endParaRPr lang="ru-RU" altLang="ru-RU" sz="200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539750" y="3644900"/>
            <a:ext cx="82804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Как видно, имеется транзитивная FD {КОГДА, НА ЧЕМ, дата-время вылета} </a:t>
            </a:r>
            <a:r>
              <a:rPr lang="ru-RU" altLang="ru-RU">
                <a:sym typeface="Symbol" panose="05050102010706020507" pitchFamily="18" charset="2"/>
              </a:rPr>
              <a:t></a:t>
            </a:r>
            <a:r>
              <a:rPr lang="ru-RU" altLang="ru-RU"/>
              <a:t> тип самолета, и наличие этой FD вызывает нарушение требования третьей нормальной формы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самом деле, тип сущности ЭЛЕМЕНТ РАСПИСАНИЯ включает в себя (по крайней мере, частично) тип сущности САМОЛЕТ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Это вызывает избыточность хранения и затуманивает смысл диаграммы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показан нормализованный вариант диаграммы, в котором все типы сущности находятся в третьей нормальной форме </a:t>
            </a:r>
          </a:p>
        </p:txBody>
      </p:sp>
      <p:pic>
        <p:nvPicPr>
          <p:cNvPr id="70661" name="Picture 5" descr="7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341438"/>
            <a:ext cx="442912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465A-9426-4337-8830-5CD1652B9FC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661A-F15C-4B29-8D17-C1808C80F248}" type="slidenum">
              <a:rPr lang="ru-RU" altLang="en-US"/>
              <a:pPr/>
              <a:t>53</a:t>
            </a:fld>
            <a:endParaRPr lang="ru-RU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(37)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(1)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До сих пор мы рассматривали только самые основные и наиболее очевидные понятия ER-модели данных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 числу некоторых более сложных элементов модели относятся следующие.</a:t>
            </a:r>
            <a:endParaRPr lang="ru-RU" altLang="ru-RU" sz="2100" i="1"/>
          </a:p>
          <a:p>
            <a:pPr>
              <a:lnSpc>
                <a:spcPct val="80000"/>
              </a:lnSpc>
            </a:pPr>
            <a:r>
              <a:rPr lang="ru-RU" altLang="ru-RU" sz="2100" i="1"/>
              <a:t>Подтипы и супертипы сущностей</a:t>
            </a:r>
            <a:r>
              <a:rPr lang="ru-RU" altLang="ru-RU" sz="2100"/>
              <a:t>. Подобно тому, как это делается в языках программирования с развитыми типовыми системами (например, в языках объектно-ориентированного программирования), в ER-модели поддерживается возможность наследования типа сущности от одного супертипа сущности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Механизм наследования в ER-модели обладает несколькими особенностями: в частности, интересные нюансы связаны с необходимостью графического изображения этого механизма (более подробно механизм наследования рассматривается далее)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6988-0A3C-4231-A3FA-03EB997D59D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84A0-DBCB-4153-97D9-35CC6510700B}" type="slidenum">
              <a:rPr lang="ru-RU" altLang="en-US"/>
              <a:pPr/>
              <a:t>54</a:t>
            </a:fld>
            <a:endParaRPr lang="ru-RU" alt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(38)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(2)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i="1"/>
              <a:t>Уточняемые степени связи</a:t>
            </a:r>
            <a:r>
              <a:rPr lang="ru-RU" altLang="ru-RU" sz="2100"/>
              <a:t>. Иногда бывает полезно определить возможное количество экземпляров сущности, участвующих в данной связи (примером может служить то ограничение, что служащему разрешается участвовать не более чем в трех проектах одновременно)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Для выражения этого семантического ограничения разрешается указывать на конце связи ее максимально допустимую или обязательную степень.</a:t>
            </a:r>
            <a:endParaRPr lang="ru-RU" altLang="ru-RU" sz="2000" i="1"/>
          </a:p>
          <a:p>
            <a:pPr>
              <a:lnSpc>
                <a:spcPct val="90000"/>
              </a:lnSpc>
            </a:pPr>
            <a:r>
              <a:rPr lang="ru-RU" altLang="ru-RU" sz="2100" i="1"/>
              <a:t>Взаимно исключающие связи</a:t>
            </a:r>
            <a:r>
              <a:rPr lang="ru-RU" altLang="ru-RU" sz="2100"/>
              <a:t>. Для заданного типа сущности можно определить такой набор типов связи с другими типами сущности, что для каждого экземпляра заданного типа сущности может (если набор связей является необязательным) или должен (если набор связей обязателен) существовать экземпляр только одной связи из этого набора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A7BF-0D2E-4B22-901A-C84000C8E19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83F3-8B66-40D5-ABCF-15DF86D7D5E8}" type="slidenum">
              <a:rPr lang="ru-RU" altLang="en-US"/>
              <a:pPr/>
              <a:t>55</a:t>
            </a:fld>
            <a:endParaRPr lang="ru-RU" alt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(39)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(3)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i="1"/>
              <a:t>Каскадные удаления экземпляров сущностей</a:t>
            </a:r>
            <a:r>
              <a:rPr lang="ru-RU" altLang="ru-RU" sz="2100"/>
              <a:t>. Некоторые связи бывают настолько сильными (конечно, в случае связи «один ко многим»), что при удалении опорного экземпляра сущности (соответствующего концу связи «один») нужно удалить и все экземпляры сущности, соответствующие концу связи «многие»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Соответствующее требование каскадного удаления можно специфицировать при определении связи.</a:t>
            </a:r>
            <a:endParaRPr lang="ru-RU" altLang="ru-RU" sz="2000" i="1"/>
          </a:p>
          <a:p>
            <a:pPr>
              <a:lnSpc>
                <a:spcPct val="90000"/>
              </a:lnSpc>
            </a:pPr>
            <a:r>
              <a:rPr lang="ru-RU" altLang="ru-RU" sz="2100" i="1"/>
              <a:t>Домены</a:t>
            </a:r>
            <a:r>
              <a:rPr lang="ru-RU" altLang="ru-RU" sz="2100"/>
              <a:t>. Как и в случае реляционной модели данных, в некоторых случаях полезна возможность определения потенциально допустимого множества значений атрибута сущности (домена)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7BFE1-6CFC-4FB4-ADA4-9294D63FD45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6272-D234-41D9-80A0-2F45475A21FC}" type="slidenum">
              <a:rPr lang="ru-RU" altLang="en-US"/>
              <a:pPr/>
              <a:t>56</a:t>
            </a:fld>
            <a:endParaRPr lang="ru-RU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(40)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(4)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Эти и другие усложненные элементы </a:t>
            </a:r>
            <a:r>
              <a:rPr lang="en-US" altLang="ru-RU" sz="2600"/>
              <a:t>ER</a:t>
            </a:r>
            <a:r>
              <a:rPr lang="ru-RU" altLang="ru-RU" sz="2600"/>
              <a:t>-модели делают ее более мощной, но одновременно несколько затрудняют ее использование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Конечно, при реальном применении ER-диаграмм для проектирования баз данных необходимо ознакомиться со всеми возможностями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Далее мы подробнее обсудим суть механизма наследования в </a:t>
            </a:r>
            <a:r>
              <a:rPr lang="en-US" altLang="ru-RU" sz="2600"/>
              <a:t>ER</a:t>
            </a:r>
            <a:r>
              <a:rPr lang="ru-RU" altLang="ru-RU" sz="2600"/>
              <a:t>-модели, а также приведем пример типа сущности с взаимно исключающими связями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6FC3-887D-42EA-BA7C-CB3A023C8CB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E166C-B4BB-4A07-9DF0-CDB54394AA10}" type="slidenum">
              <a:rPr lang="ru-RU" altLang="en-US"/>
              <a:pPr/>
              <a:t>57</a:t>
            </a:fld>
            <a:endParaRPr lang="ru-RU" alt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(41)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(5) </a:t>
            </a:r>
            <a:r>
              <a:rPr lang="ru-RU" altLang="ru-RU" sz="2000"/>
              <a:t>Наследование (1)</a:t>
            </a:r>
            <a:endParaRPr lang="ru-RU" altLang="ru-RU" sz="38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Тип сущности может быть расщеплен на два или более взаимно исключающих подтипов, каждый из которых включает общие атрибуты и/или связи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Эти общие атрибуты и/или связи явно определяются один раз на более высоком уровне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В подтипах могут определяться собственные атрибуты и/или связи. В принципе, подтипизация может продолжаться на более низких уровнях, но опыт использования ER-модели при проектировании баз данных показывает, что в большинстве случаев оказывается достаточно двух-трех уровней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EF66-51A0-46DC-B16C-C8CE3868EF2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B6EFC-BFFF-456B-9270-EA7F8FB3D53E}" type="slidenum">
              <a:rPr lang="ru-RU" altLang="en-US"/>
              <a:pPr/>
              <a:t>58</a:t>
            </a:fld>
            <a:endParaRPr lang="ru-RU" alt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(42)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(6) </a:t>
            </a:r>
            <a:r>
              <a:rPr lang="ru-RU" altLang="ru-RU" sz="2000"/>
              <a:t>Наследование (2)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Особенности механизма наследования в </a:t>
            </a:r>
            <a:r>
              <a:rPr lang="en-US" altLang="ru-RU" sz="2100"/>
              <a:t>ER</a:t>
            </a:r>
            <a:r>
              <a:rPr lang="ru-RU" altLang="ru-RU" sz="2100"/>
              <a:t>-модели определяются следующими правилами. Если у типа сущности </a:t>
            </a:r>
            <a:r>
              <a:rPr lang="ru-RU" altLang="ru-RU" sz="2100" i="1"/>
              <a:t>A </a:t>
            </a:r>
            <a:r>
              <a:rPr lang="ru-RU" altLang="ru-RU" sz="2100"/>
              <a:t>имеются подтипы </a:t>
            </a:r>
            <a:r>
              <a:rPr lang="ru-RU" altLang="ru-RU" sz="2100" i="1"/>
              <a:t>B1</a:t>
            </a:r>
            <a:r>
              <a:rPr lang="ru-RU" altLang="ru-RU" sz="2100"/>
              <a:t>, </a:t>
            </a:r>
            <a:r>
              <a:rPr lang="ru-RU" altLang="ru-RU" sz="2100" i="1"/>
              <a:t>B2</a:t>
            </a:r>
            <a:r>
              <a:rPr lang="ru-RU" altLang="ru-RU" sz="2100"/>
              <a:t>,…, </a:t>
            </a:r>
            <a:r>
              <a:rPr lang="ru-RU" altLang="ru-RU" sz="2100" i="1"/>
              <a:t>Bn</a:t>
            </a:r>
            <a:r>
              <a:rPr lang="ru-RU" altLang="ru-RU" sz="2100"/>
              <a:t>, то: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любой экземпляр типа сущности </a:t>
            </a:r>
            <a:r>
              <a:rPr lang="ru-RU" altLang="ru-RU" sz="2000" i="1"/>
              <a:t>B</a:t>
            </a:r>
            <a:r>
              <a:rPr lang="ru-RU" altLang="ru-RU" sz="2000" i="1" baseline="-25000"/>
              <a:t>1</a:t>
            </a:r>
            <a:r>
              <a:rPr lang="ru-RU" altLang="ru-RU" sz="2000"/>
              <a:t>, </a:t>
            </a:r>
            <a:r>
              <a:rPr lang="ru-RU" altLang="ru-RU" sz="2000" i="1"/>
              <a:t>B</a:t>
            </a:r>
            <a:r>
              <a:rPr lang="ru-RU" altLang="ru-RU" sz="2000" i="1" baseline="-25000"/>
              <a:t>2</a:t>
            </a:r>
            <a:r>
              <a:rPr lang="ru-RU" altLang="ru-RU" sz="2000"/>
              <a:t>,…, </a:t>
            </a:r>
            <a:r>
              <a:rPr lang="ru-RU" altLang="ru-RU" sz="2000" i="1"/>
              <a:t>B</a:t>
            </a:r>
            <a:r>
              <a:rPr lang="ru-RU" altLang="ru-RU" sz="2000" i="1" baseline="-25000"/>
              <a:t>n</a:t>
            </a:r>
            <a:r>
              <a:rPr lang="ru-RU" altLang="ru-RU" sz="2000"/>
              <a:t> является экземпляром типа сущности </a:t>
            </a:r>
            <a:r>
              <a:rPr lang="ru-RU" altLang="ru-RU" sz="2000" i="1"/>
              <a:t>A </a:t>
            </a:r>
            <a:r>
              <a:rPr lang="ru-RU" altLang="ru-RU" sz="2000"/>
              <a:t>(включение);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если </a:t>
            </a:r>
            <a:r>
              <a:rPr lang="ru-RU" altLang="ru-RU" sz="2000" i="1"/>
              <a:t>a</a:t>
            </a:r>
            <a:r>
              <a:rPr lang="ru-RU" altLang="ru-RU" sz="2000"/>
              <a:t> является экземпляром типа сущности </a:t>
            </a:r>
            <a:r>
              <a:rPr lang="ru-RU" altLang="ru-RU" sz="2000" i="1"/>
              <a:t>A</a:t>
            </a:r>
            <a:r>
              <a:rPr lang="ru-RU" altLang="ru-RU" sz="2000"/>
              <a:t>, то </a:t>
            </a:r>
            <a:r>
              <a:rPr lang="ru-RU" altLang="ru-RU" sz="2000" i="1"/>
              <a:t>a</a:t>
            </a:r>
            <a:r>
              <a:rPr lang="ru-RU" altLang="ru-RU" sz="2000"/>
              <a:t> является экземпляром некоторого подтипа сущности </a:t>
            </a:r>
            <a:r>
              <a:rPr lang="ru-RU" altLang="ru-RU" sz="2000" i="1"/>
              <a:t>B</a:t>
            </a:r>
            <a:r>
              <a:rPr lang="ru-RU" altLang="ru-RU" sz="2000" i="1" baseline="-25000"/>
              <a:t>i</a:t>
            </a:r>
            <a:r>
              <a:rPr lang="ru-RU" altLang="ru-RU" sz="2000" i="1"/>
              <a:t> </a:t>
            </a:r>
            <a:r>
              <a:rPr lang="ru-RU" altLang="ru-RU" sz="2000"/>
              <a:t>(</a:t>
            </a:r>
            <a:r>
              <a:rPr lang="ru-RU" altLang="ru-RU" sz="2000" i="1"/>
              <a:t>i </a:t>
            </a:r>
            <a:r>
              <a:rPr lang="ru-RU" altLang="ru-RU" sz="2000"/>
              <a:t>= 1, 2, …, </a:t>
            </a:r>
            <a:r>
              <a:rPr lang="ru-RU" altLang="ru-RU" sz="2000" i="1"/>
              <a:t>n</a:t>
            </a:r>
            <a:r>
              <a:rPr lang="ru-RU" altLang="ru-RU" sz="2000"/>
              <a:t>) (отсутствие собственных экземпляров у супертипа сущности);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ни для каких подтипов </a:t>
            </a:r>
            <a:r>
              <a:rPr lang="ru-RU" altLang="ru-RU" sz="2000" i="1"/>
              <a:t>B</a:t>
            </a:r>
            <a:r>
              <a:rPr lang="ru-RU" altLang="ru-RU" sz="2000" i="1" baseline="-25000"/>
              <a:t>i</a:t>
            </a:r>
            <a:r>
              <a:rPr lang="ru-RU" altLang="ru-RU" sz="2000" i="1"/>
              <a:t> </a:t>
            </a:r>
            <a:r>
              <a:rPr lang="ru-RU" altLang="ru-RU" sz="2000"/>
              <a:t>и </a:t>
            </a:r>
            <a:r>
              <a:rPr lang="ru-RU" altLang="ru-RU" sz="2000" i="1"/>
              <a:t>B</a:t>
            </a:r>
            <a:r>
              <a:rPr lang="en-US" altLang="ru-RU" sz="2000" i="1" baseline="-25000"/>
              <a:t>j </a:t>
            </a:r>
            <a:r>
              <a:rPr lang="ru-RU" altLang="ru-RU" sz="2000"/>
              <a:t>(</a:t>
            </a:r>
            <a:r>
              <a:rPr lang="ru-RU" altLang="ru-RU" sz="2000" i="1"/>
              <a:t>i</a:t>
            </a:r>
            <a:r>
              <a:rPr lang="ru-RU" altLang="ru-RU" sz="2000"/>
              <a:t>, </a:t>
            </a:r>
            <a:r>
              <a:rPr lang="ru-RU" altLang="ru-RU" sz="2000" i="1"/>
              <a:t>j </a:t>
            </a:r>
            <a:r>
              <a:rPr lang="ru-RU" altLang="ru-RU" sz="2000"/>
              <a:t>= 1, 2, …, </a:t>
            </a:r>
            <a:r>
              <a:rPr lang="ru-RU" altLang="ru-RU" sz="2000" i="1"/>
              <a:t>n</a:t>
            </a:r>
            <a:r>
              <a:rPr lang="ru-RU" altLang="ru-RU" sz="2000"/>
              <a:t>) не существует экземпляра, типом которого одновременно являются типы сущности </a:t>
            </a:r>
            <a:r>
              <a:rPr lang="ru-RU" altLang="ru-RU" sz="2000" i="1"/>
              <a:t>B</a:t>
            </a:r>
            <a:r>
              <a:rPr lang="ru-RU" altLang="ru-RU" sz="2000" i="1" baseline="-25000"/>
              <a:t>i</a:t>
            </a:r>
            <a:r>
              <a:rPr lang="ru-RU" altLang="ru-RU" sz="2000" i="1"/>
              <a:t> </a:t>
            </a:r>
            <a:r>
              <a:rPr lang="ru-RU" altLang="ru-RU" sz="2000"/>
              <a:t>и </a:t>
            </a:r>
            <a:r>
              <a:rPr lang="ru-RU" altLang="ru-RU" sz="2000" i="1"/>
              <a:t>B</a:t>
            </a:r>
            <a:r>
              <a:rPr lang="en-US" altLang="ru-RU" sz="2000" i="1" baseline="-25000"/>
              <a:t>j </a:t>
            </a:r>
            <a:r>
              <a:rPr lang="ru-RU" altLang="ru-RU" sz="2000"/>
              <a:t>(разъединенность подтипов)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57CEA-0964-466F-A474-73FEE5E3B53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4A70-1406-4723-B1B5-4D4F0842F664}" type="slidenum">
              <a:rPr lang="ru-RU" altLang="en-US"/>
              <a:pPr/>
              <a:t>59</a:t>
            </a:fld>
            <a:endParaRPr lang="ru-RU" alt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(43)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(7) </a:t>
            </a:r>
            <a:r>
              <a:rPr lang="ru-RU" altLang="ru-RU" sz="2000"/>
              <a:t>Наследование (3)</a:t>
            </a:r>
            <a:r>
              <a:rPr lang="ru-RU" altLang="ru-RU" sz="2400"/>
              <a:t> 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pic>
        <p:nvPicPr>
          <p:cNvPr id="79877" name="Picture 5" descr="7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484313"/>
            <a:ext cx="4467225" cy="3143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95288" y="1412875"/>
            <a:ext cx="34559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Тип сущности, на основе которого определяются подтипы, называется супертипом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Объединение множества экземпляров подтипов должно образовывать полное множество экземпляров супертипа, т.е. любой экземпляр супертипа должен относиться к некоторому подтипу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Иногда для обеспечения такой полноты приходится определять дополнительный подтип ПРОЧИЕ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951C-0C2E-49BE-BEA4-AF5C1C330E6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32252-2842-4EBE-8C75-3616C3431440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(3)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Хотя весь процесс проектирования происходит на основе учета функциональных и других зависимостей, реляционная модель не предоставляет какие-либо формализованные средства для представления этих зависимостей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Несмотря на то, что процесс проектирования начинается с выделения некоторых существенных для приложения объектов предметной области («сущностей») и выявления связей между этими сущностями, реляционная модель данных не предлагает какого-либо механизма для разделения сущностей и связей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105F-79C2-43E9-9398-0C11438D816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8BA49-AAC8-458C-991D-8057A1D6D826}" type="slidenum">
              <a:rPr lang="ru-RU" altLang="en-US"/>
              <a:pPr/>
              <a:t>60</a:t>
            </a:fld>
            <a:endParaRPr lang="ru-RU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(44)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(8) </a:t>
            </a:r>
            <a:r>
              <a:rPr lang="ru-RU" altLang="ru-RU" sz="2000"/>
              <a:t>Наследование (4)</a:t>
            </a:r>
            <a:r>
              <a:rPr lang="ru-RU" altLang="ru-RU" sz="2400"/>
              <a:t> 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pic>
        <p:nvPicPr>
          <p:cNvPr id="81923" name="Picture 3" descr="7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341438"/>
            <a:ext cx="4467225" cy="3143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3455987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показан пример супертипа ЛЕТАТЕЛЬНЫЙ АППАРАТ и его подтипов АЭРОПЛАН, ВЕРТОЛЕТ, ПТИЦЕЛЕТ и ПРОЧИЕ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 подтипа АЭРОПЛАН имеются два собственных подтипа – ПЛАНЕР и МОТОРНЫЙ САМОЛЕТ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Для супертипа сущности ЛЕТАТЕЛЬНЫЙ АППАРАТ определен атрибут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395288" y="4581525"/>
            <a:ext cx="80851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/>
              <a:t>максимальная дальность полета и необязательная связь «многие ко многим» с типом сущности ПИЛОТ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Эти атрибут и связь наследуется всеми подтипами этого супертипа сущности.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C3DA-9178-4856-B932-B17A9929633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85FFC-5BA7-4675-9A61-FF566C536B68}" type="slidenum">
              <a:rPr lang="ru-RU" altLang="en-US"/>
              <a:pPr/>
              <a:t>61</a:t>
            </a:fld>
            <a:endParaRPr lang="ru-RU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(45)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(9) </a:t>
            </a:r>
            <a:r>
              <a:rPr lang="ru-RU" altLang="ru-RU" sz="2000"/>
              <a:t>Наследование (5)</a:t>
            </a:r>
            <a:r>
              <a:rPr lang="ru-RU" altLang="ru-RU" sz="2400"/>
              <a:t> 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pic>
        <p:nvPicPr>
          <p:cNvPr id="82947" name="Picture 3" descr="7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341438"/>
            <a:ext cx="4467225" cy="3143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3455987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 непосредственного подтипа сущности АЭРОПЛАН определяется один дополнительный атрибут, так что в совокупности у данного типа сущности имеются два атрибута максимальная дальность полета и размах крыльев и одна унаследованная связь с типом сущности ПИЛОТ </a:t>
            </a:r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95288" y="4581525"/>
            <a:ext cx="80851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 подтипа второго уровня МОТОРНЫЙ САМОЛЕТ супертипа АЭРОПЛАН определяется один дополнительный атрибут мощность мотора и одна дополнительная (обязательная) связь с типом сущности АЭРОДРОМ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B1FB-1498-4FF3-BB45-2A69221E7E7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19792-9B1C-45C5-9797-9CBD3DD145A7}" type="slidenum">
              <a:rPr lang="ru-RU" altLang="en-US"/>
              <a:pPr/>
              <a:t>62</a:t>
            </a:fld>
            <a:endParaRPr lang="ru-RU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(46)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(10) </a:t>
            </a:r>
            <a:r>
              <a:rPr lang="ru-RU" altLang="ru-RU" sz="2000"/>
              <a:t>Наследование (6)</a:t>
            </a:r>
            <a:r>
              <a:rPr lang="ru-RU" altLang="ru-RU" sz="2400"/>
              <a:t> 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pic>
        <p:nvPicPr>
          <p:cNvPr id="83971" name="Picture 3" descr="7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341438"/>
            <a:ext cx="4033837" cy="27352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4176712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Тем самым, у типа сущности МОТОРНЫЙ САМОЛЕТ имеются три атрибута: два унаследованных – максимальная дальность полета и размах крыльев и один собственный – мощность мотора, а также две связи: одна унаследованная – с типом сущности ПИЛОТ и одна собственная – с типом сущности АЭРОДРОМ 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395288" y="4076700"/>
            <a:ext cx="8085137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 подтипа второго уровня МОТОРНЫЙ САМОЛЕТ супертипа АЭРОПЛАН определяется один дополнительный атрибут мощность мотора и одна дополнительная (обязательная) связь с типом сущности АЭРОДРОМ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Понятно, что для типа сущности ПРОЧИЕ, бессмысленно определять собственные атрибуты и связи, так что свойства этого типа будут совпадать со свойствами его супертипа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1BCE-BCF3-41C8-A5FD-3E4BE431042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F6E0-5099-4F6D-B68F-C11D5D975A7E}" type="slidenum">
              <a:rPr lang="ru-RU" altLang="en-US"/>
              <a:pPr/>
              <a:t>63</a:t>
            </a:fld>
            <a:endParaRPr lang="ru-RU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(46)</a:t>
            </a:r>
            <a:br>
              <a:rPr lang="ru-RU" altLang="ru-RU" sz="3200"/>
            </a:br>
            <a:r>
              <a:rPr lang="ru-RU" altLang="ru-RU" sz="2400"/>
              <a:t>Более сложные элементы ER-модели (10) </a:t>
            </a:r>
            <a:r>
              <a:rPr lang="ru-RU" altLang="ru-RU" sz="2000"/>
              <a:t>Наследование (7)</a:t>
            </a:r>
            <a:r>
              <a:rPr lang="ru-RU" altLang="ru-RU" sz="2400"/>
              <a:t> </a:t>
            </a:r>
            <a:r>
              <a:rPr lang="ru-RU" altLang="ru-RU" sz="3800"/>
              <a:t/>
            </a:r>
            <a:br>
              <a:rPr lang="ru-RU" altLang="ru-RU" sz="3800"/>
            </a:br>
            <a:endParaRPr lang="ru-RU" altLang="ru-RU" sz="380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Как же следует понимать эту диаграмму?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Если начинать от супертипа, то диаграмма изображает ЛЕТАТЕЛЬНЫЙ АППАРАТ, который должен быть АЭРОПЛАНОМ, ВЕРТОЛЕТОМ, ПТИЦЕЛЕТОМ или ДРУГИМ ЛЕТАТЕЛЬНЫМ АППАРАТОМ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Если начинать от подтипа (например, сущности ВЕРТОЛЕТ), то это ВЕРТОЛЕТ, который относится к типу ЛЕТАТЕЛЬНОГО АППАРАТА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Если начинать от подтипа, который является одновременно супертипом, то это АЭРОПЛАН, который относится к типу ЛЕТАТЕЛЬНОГО АППАРАТА и должен быть ПЛАНЕРОМ или МОТОРНЫМ САМОЛЕТОМ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механизме наследования ER-модели допускается наличие двух или более разбиений сущности на подтипы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Например, тип сущности ЧЕЛОВЕК может быть расщеплен на подтипы по профессиональному признаку (ПРОГРАММИСТ, ДОЯРКА и т. д.), а может быть расщеплен и по половому признаку (МУЖЧИНА, ЖЕНЩИНА)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9E2D-5855-49D2-B85A-41AB682FE10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16D17-EB34-4871-84D1-6543D3BB777B}" type="slidenum">
              <a:rPr lang="ru-RU" altLang="en-US"/>
              <a:pPr/>
              <a:t>64</a:t>
            </a:fld>
            <a:endParaRPr lang="ru-RU" alt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(46)</a:t>
            </a:r>
            <a:br>
              <a:rPr lang="ru-RU" altLang="ru-RU" sz="3200"/>
            </a:br>
            <a:r>
              <a:rPr lang="ru-RU" altLang="ru-RU" sz="2000"/>
              <a:t>Более сложные элементы ER-модели (10)</a:t>
            </a:r>
            <a:r>
              <a:rPr lang="ru-RU" altLang="ru-RU" sz="2400"/>
              <a:t> </a:t>
            </a:r>
            <a:r>
              <a:rPr lang="ru-RU" altLang="ru-RU" sz="1600"/>
              <a:t>Взаимно-исключающие связи (1)</a:t>
            </a:r>
            <a:endParaRPr lang="ru-RU" altLang="ru-RU" sz="2400"/>
          </a:p>
        </p:txBody>
      </p:sp>
      <p:pic>
        <p:nvPicPr>
          <p:cNvPr id="86022" name="Picture 6" descr="7_13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341438"/>
            <a:ext cx="3582988" cy="136683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23" name="Text Box 7"/>
          <p:cNvSpPr txBox="1">
            <a:spLocks noChangeArrowheads="1"/>
          </p:cNvSpPr>
          <p:nvPr/>
        </p:nvSpPr>
        <p:spPr bwMode="auto">
          <a:xfrm>
            <a:off x="395288" y="1268413"/>
            <a:ext cx="42481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показан пример диаграммы из двух сущностей с взаимно исключающими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Самолет может находиться в рабочем состоянии, и тогда у него имеется один и только один пилот </a:t>
            </a:r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395288" y="2997200"/>
            <a:ext cx="82804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Или же самолет может быть неисправным, и тогда он находится на ремонте на некотором авиаремонтном предприятии (каждое предприятие может производить ремонт нескольких самолетов)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данном случае для каждого экземпляра типа сущности САМОЛЕТ должен существовать экземпляр одной из указанных связей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Для экземпляров типа сущности САМОЛЕТ, соответствующих исправным самолетам, должен существовать экземпляр связи «один к одному» с экземпляром типа сущности ПИЛОТ, а экземпляры, соответствующие неисправным самолетам, должны участвовать в экземпляре типа связи «многие ко одному» c экземпляром типа сущности АВИАРЕМОНТНОЕ ПРЕДПРИЯТИЕ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BF5E-5F2E-4D68-90C8-D36A877B94C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FC229-1134-4D1F-810F-4912EA8053B1}" type="slidenum">
              <a:rPr lang="ru-RU" altLang="en-US"/>
              <a:pPr/>
              <a:t>65</a:t>
            </a:fld>
            <a:endParaRPr lang="ru-RU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(47)</a:t>
            </a:r>
            <a:br>
              <a:rPr lang="ru-RU" altLang="ru-RU" sz="3200"/>
            </a:br>
            <a:r>
              <a:rPr lang="ru-RU" altLang="ru-RU" sz="2000"/>
              <a:t>Более сложные элементы ER-модели (11)</a:t>
            </a:r>
            <a:r>
              <a:rPr lang="ru-RU" altLang="ru-RU" sz="2400"/>
              <a:t> </a:t>
            </a:r>
            <a:r>
              <a:rPr lang="ru-RU" altLang="ru-RU" sz="1600"/>
              <a:t>Взаимно-исключающие связи (2)</a:t>
            </a:r>
            <a:endParaRPr lang="ru-RU" altLang="ru-RU" sz="2400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42481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Диаграмма с взаимно исключающими связями может быть преобразована к диаграмме без взаимно исключающих связей путем введения подтипов 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395288" y="2708275"/>
            <a:ext cx="82804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Поскольку любой самолет может быть либо исправным, либо неисправным, можно корректным образом ввести два подтипа супертипа САМОЛЕТ – ИСПРАВНЫЙ САМОЛЕТ и НЕИСПРАВНЫЙ САМОЛЕТ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уровне супертипа сущности связи не определяются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Для подтипа ИСПРАВНЫЙ САМОЛЕТ определяется обязательная связь «один к одному» с типом сущности ПИЛОТ, а для подтипа НЕИСПРАВНЫЙ САМОЛЕТ определяется обязательная связь «многие к одному» с типом сущности АВИАРЕМОНТНОЕ ПРЕДПРИЯТИЕ </a:t>
            </a:r>
          </a:p>
        </p:txBody>
      </p:sp>
      <p:pic>
        <p:nvPicPr>
          <p:cNvPr id="88070" name="Picture 6" descr="7_13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1438"/>
            <a:ext cx="3971925" cy="1238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FBCC-B210-48CB-933B-7A37AC97A7F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CB5F-0F5A-41D6-AD86-EFCA12E36B15}" type="slidenum">
              <a:rPr lang="ru-RU" altLang="en-US"/>
              <a:pPr/>
              <a:t>66</a:t>
            </a:fld>
            <a:endParaRPr lang="ru-RU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(48)</a:t>
            </a:r>
            <a:br>
              <a:rPr lang="ru-RU" altLang="ru-RU" sz="3200"/>
            </a:br>
            <a:r>
              <a:rPr lang="ru-RU" altLang="ru-RU" sz="2400"/>
              <a:t>Получение реляционной схемы из ER-диаграммы (1)</a:t>
            </a:r>
            <a:r>
              <a:rPr lang="ru-RU" altLang="ru-RU" sz="380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Опишем типовую многошаговую процедуру преобразования ER-диаграммы в реляционную (более точно, в SQL-ориентированную) схему базы данных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Следует заметить, что предполагается использование «традиционных» средств определения данных </a:t>
            </a:r>
            <a:r>
              <a:rPr lang="en-US" altLang="ru-RU" sz="2400"/>
              <a:t>SQL</a:t>
            </a:r>
            <a:r>
              <a:rPr lang="ru-RU" altLang="ru-RU" sz="2400"/>
              <a:t>, не включающих возможности определения структурных типов данных с поддержкой механизма наследования типов и типизированных таблиц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Отсутствует общепризнанная методология проектирования </a:t>
            </a:r>
            <a:r>
              <a:rPr lang="en-US" altLang="ru-RU" sz="2400"/>
              <a:t>SQL</a:t>
            </a:r>
            <a:r>
              <a:rPr lang="ru-RU" altLang="ru-RU" sz="2400"/>
              <a:t>-ориентированных баз данных, в которых используются «объектные» расширения </a:t>
            </a:r>
            <a:r>
              <a:rPr lang="en-US" altLang="ru-RU" sz="2400"/>
              <a:t>SQL</a:t>
            </a:r>
            <a:r>
              <a:rPr lang="ru-RU" altLang="ru-RU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1F55-3AC5-479E-8F42-43D6A7E40D8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1167-3111-435C-953F-57C8D9F6F276}" type="slidenum">
              <a:rPr lang="ru-RU" altLang="en-US"/>
              <a:pPr/>
              <a:t>67</a:t>
            </a:fld>
            <a:endParaRPr lang="ru-RU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(49)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(2) </a:t>
            </a:r>
            <a:r>
              <a:rPr lang="ru-RU" altLang="ru-RU" sz="1600"/>
              <a:t>Базовые приемы (1)</a:t>
            </a:r>
            <a:r>
              <a:rPr lang="ru-RU" altLang="ru-RU" sz="380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Каждый </a:t>
            </a:r>
            <a:r>
              <a:rPr lang="ru-RU" altLang="ru-RU" sz="2600" i="1"/>
              <a:t>простой тип сущности </a:t>
            </a:r>
            <a:r>
              <a:rPr lang="ru-RU" altLang="ru-RU" sz="2600"/>
              <a:t>превращается в таблицу. (Простым типом сущности называется тип сущности, не являющийся подтипом и не имеющий подтипов.)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i="1"/>
              <a:t>Имя сущности </a:t>
            </a:r>
            <a:r>
              <a:rPr lang="ru-RU" altLang="ru-RU" sz="2200"/>
              <a:t>становится именем таблицы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 i="1"/>
              <a:t>Экземплярам </a:t>
            </a:r>
            <a:r>
              <a:rPr lang="ru-RU" altLang="ru-RU" sz="2200"/>
              <a:t>типа сущности соответствуют </a:t>
            </a:r>
            <a:r>
              <a:rPr lang="ru-RU" altLang="ru-RU" sz="2200" i="1"/>
              <a:t>строки </a:t>
            </a:r>
            <a:r>
              <a:rPr lang="ru-RU" altLang="ru-RU" sz="2200"/>
              <a:t>соответствующей таблицы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Каждый </a:t>
            </a:r>
            <a:r>
              <a:rPr lang="ru-RU" altLang="ru-RU" sz="2600" i="1"/>
              <a:t>атрибут</a:t>
            </a:r>
            <a:r>
              <a:rPr lang="ru-RU" altLang="ru-RU" sz="2600"/>
              <a:t> становится </a:t>
            </a:r>
            <a:r>
              <a:rPr lang="ru-RU" altLang="ru-RU" sz="2600" i="1"/>
              <a:t>столбцом</a:t>
            </a:r>
            <a:r>
              <a:rPr lang="ru-RU" altLang="ru-RU" sz="2600"/>
              <a:t> таблицы с тем же именем; может выбираться более точный формат представления данных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Столбцы, соответствующие необязательным атрибутам, могут содержать неопределенные значения; столбцы, соответствующие обязательным атрибутам, – не могут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6164C-01F7-41A3-BBAA-A49F187E943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62B73-8488-47EA-9445-DA586BEAF487}" type="slidenum">
              <a:rPr lang="ru-RU" altLang="en-US"/>
              <a:pPr/>
              <a:t>68</a:t>
            </a:fld>
            <a:endParaRPr lang="ru-RU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(50)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(3) </a:t>
            </a:r>
            <a:r>
              <a:rPr lang="ru-RU" altLang="ru-RU" sz="1600"/>
              <a:t>Базовые приемы (2)</a:t>
            </a:r>
            <a:r>
              <a:rPr lang="ru-RU" altLang="ru-RU" sz="3800"/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i="1"/>
              <a:t>Компоненты уникального идентификатора сущности </a:t>
            </a:r>
            <a:r>
              <a:rPr lang="ru-RU" altLang="ru-RU" sz="2600"/>
              <a:t>превращаются в </a:t>
            </a:r>
            <a:r>
              <a:rPr lang="ru-RU" altLang="ru-RU" sz="2600" i="1"/>
              <a:t>первичный ключ таблицы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Если имеется несколько возможных уникальных идентификаторов, для первичного ключа выбирается наиболее характерный уникальный идентификатор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Если в состав уникального идентификатора входят связи, к числу столбцов первичного ключа добавляется копия уникального идентификатора сущности, находящейся на дальнем конце связи (этот процесс может продолжаться рекурсивно, и в общем случае может привести к зацикливанию)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Для именования этих столбцов используются имена концов связей и/или имена парных типов сущностей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2E987-0C25-4012-B0D4-032731869C2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88387-63AC-4C12-A18A-508A5BA491A2}" type="slidenum">
              <a:rPr lang="ru-RU" altLang="en-US"/>
              <a:pPr/>
              <a:t>69</a:t>
            </a:fld>
            <a:endParaRPr lang="ru-RU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(51)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(4) </a:t>
            </a:r>
            <a:r>
              <a:rPr lang="ru-RU" altLang="ru-RU" sz="1600"/>
              <a:t>Базовые приемы (3)</a:t>
            </a:r>
            <a:r>
              <a:rPr lang="ru-RU" altLang="ru-RU" sz="3800"/>
              <a:t> 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Связи «многие к одному» (и «один к одному») становятся внешними ключами, т. е. образуется копия уникального идентификатора сущности на конце связи «один», и соответствующие столбцы составляют внешний ключ таблицы, соответствующей типу сущности на конце связи «многие»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Необязательные связи соответствуют столбцам внешнего ключа, допускающим наличие неопределенных значений; обязательные связи – столбцам, не допускающим неопределенных значений.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Если между двумя типами сущности A и B имеется связь «один к одному», то соответствующий внешний ключ по желанию проектировщика может быть объявлен как в таблице A, так и в таблице B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800"/>
              <a:t>Чтобы отразить в определении таблицы ограничение, которое заключается в том, что степень конца связи должна равняться единице, соответствующий (возможно, составной) столбец должен быть дополнительно специфицирован как возможный ключ таблицы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52FDF-E028-405F-878A-1A05E461DDA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AA37-3968-4DBB-BC5E-BECB9FC5667C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(1)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Потребность проектировщиков баз данных в более удобных и мощных средствах моделирования предметной области привела к появлению семантических моделей данных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Основным назначением семантических моделей является обеспечение возможности выражения семантики данных.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Чаще всего на практике семантическое моделирование используется на первой стадии проектирования базы данных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терминах семантической модели производится концептуальная схема базы данных, которая затем вручную преобразуется к реляционной (или какой-либо другой) схеме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Этот процесс выполняется под управлением методик, в которых достаточно четко оговорены все этапы такого преобразования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4E4B-B046-4096-8DD9-373E37832DC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3670-02D0-4442-AA97-2C0BB8E5EC1F}" type="slidenum">
              <a:rPr lang="ru-RU" altLang="en-US"/>
              <a:pPr/>
              <a:t>70</a:t>
            </a:fld>
            <a:endParaRPr lang="ru-RU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(52)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(5) </a:t>
            </a:r>
            <a:r>
              <a:rPr lang="ru-RU" altLang="ru-RU" sz="1600"/>
              <a:t>Базовые приемы (4)</a:t>
            </a:r>
            <a:r>
              <a:rPr lang="ru-RU" altLang="ru-RU" sz="3800"/>
              <a:t>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Для поддержки связи «многие ко многим» между типами сущности </a:t>
            </a:r>
            <a:r>
              <a:rPr lang="ru-RU" altLang="ru-RU" sz="2100" i="1"/>
              <a:t>A </a:t>
            </a:r>
            <a:r>
              <a:rPr lang="ru-RU" altLang="ru-RU" sz="2100"/>
              <a:t>и </a:t>
            </a:r>
            <a:r>
              <a:rPr lang="ru-RU" altLang="ru-RU" sz="2100" i="1"/>
              <a:t>B </a:t>
            </a:r>
            <a:r>
              <a:rPr lang="ru-RU" altLang="ru-RU" sz="2100"/>
              <a:t>создается дополнительная таблица </a:t>
            </a:r>
            <a:r>
              <a:rPr lang="ru-RU" altLang="ru-RU" sz="2100" i="1"/>
              <a:t>AB </a:t>
            </a:r>
            <a:r>
              <a:rPr lang="ru-RU" altLang="ru-RU" sz="2100"/>
              <a:t>с двумя столбцами, один из которых содержит уникальные идентификаторы экземпляров сущности </a:t>
            </a:r>
            <a:r>
              <a:rPr lang="ru-RU" altLang="ru-RU" sz="2100" i="1"/>
              <a:t>A</a:t>
            </a:r>
            <a:r>
              <a:rPr lang="ru-RU" altLang="ru-RU" sz="2100"/>
              <a:t>, а другой – уникальные идентификаторы экземпляров сущности </a:t>
            </a:r>
            <a:r>
              <a:rPr lang="ru-RU" altLang="ru-RU" sz="2100" i="1"/>
              <a:t>B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Обозначим через </a:t>
            </a:r>
            <a:r>
              <a:rPr lang="ru-RU" altLang="ru-RU" sz="2000" i="1"/>
              <a:t>УИД(с)</a:t>
            </a:r>
            <a:r>
              <a:rPr lang="ru-RU" altLang="ru-RU" sz="2000"/>
              <a:t> уникальный идентификатор экземпляра некоторого типа сущности </a:t>
            </a:r>
            <a:r>
              <a:rPr lang="ru-RU" altLang="ru-RU" sz="2000" i="1"/>
              <a:t>C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Тогда, если в экземпляре связи «многие ко многим» участвуют экземпляры </a:t>
            </a:r>
            <a:r>
              <a:rPr lang="ru-RU" altLang="ru-RU" sz="2000" i="1"/>
              <a:t>a</a:t>
            </a:r>
            <a:r>
              <a:rPr lang="ru-RU" altLang="ru-RU" sz="2000" i="1" baseline="-25000"/>
              <a:t>1</a:t>
            </a:r>
            <a:r>
              <a:rPr lang="ru-RU" altLang="ru-RU" sz="2000"/>
              <a:t>, </a:t>
            </a:r>
            <a:r>
              <a:rPr lang="ru-RU" altLang="ru-RU" sz="2000" i="1"/>
              <a:t>a</a:t>
            </a:r>
            <a:r>
              <a:rPr lang="ru-RU" altLang="ru-RU" sz="2000" baseline="-25000"/>
              <a:t>2</a:t>
            </a:r>
            <a:r>
              <a:rPr lang="ru-RU" altLang="ru-RU" sz="2000"/>
              <a:t>, …, </a:t>
            </a:r>
            <a:r>
              <a:rPr lang="ru-RU" altLang="ru-RU" sz="2000" i="1"/>
              <a:t>a</a:t>
            </a:r>
            <a:r>
              <a:rPr lang="ru-RU" altLang="ru-RU" sz="2000" i="1" baseline="-25000"/>
              <a:t>n</a:t>
            </a:r>
            <a:r>
              <a:rPr lang="ru-RU" altLang="ru-RU" sz="2000" i="1"/>
              <a:t> </a:t>
            </a:r>
            <a:r>
              <a:rPr lang="ru-RU" altLang="ru-RU" sz="2000"/>
              <a:t>типа сущности </a:t>
            </a:r>
            <a:r>
              <a:rPr lang="ru-RU" altLang="ru-RU" sz="2000" i="1"/>
              <a:t>A </a:t>
            </a:r>
            <a:r>
              <a:rPr lang="ru-RU" altLang="ru-RU" sz="2000"/>
              <a:t>и экземпляры </a:t>
            </a:r>
            <a:r>
              <a:rPr lang="ru-RU" altLang="ru-RU" sz="2000" i="1"/>
              <a:t>b</a:t>
            </a:r>
            <a:r>
              <a:rPr lang="ru-RU" altLang="ru-RU" sz="2000" baseline="-25000"/>
              <a:t>1</a:t>
            </a:r>
            <a:r>
              <a:rPr lang="ru-RU" altLang="ru-RU" sz="2000"/>
              <a:t>, </a:t>
            </a:r>
            <a:r>
              <a:rPr lang="ru-RU" altLang="ru-RU" sz="2000" i="1"/>
              <a:t>b</a:t>
            </a:r>
            <a:r>
              <a:rPr lang="ru-RU" altLang="ru-RU" sz="2000" baseline="-25000"/>
              <a:t>2</a:t>
            </a:r>
            <a:r>
              <a:rPr lang="ru-RU" altLang="ru-RU" sz="2000"/>
              <a:t>, …, </a:t>
            </a:r>
            <a:r>
              <a:rPr lang="ru-RU" altLang="ru-RU" sz="2000" i="1"/>
              <a:t>b</a:t>
            </a:r>
            <a:r>
              <a:rPr lang="ru-RU" altLang="ru-RU" sz="2000" i="1" baseline="-25000"/>
              <a:t>m</a:t>
            </a:r>
            <a:r>
              <a:rPr lang="ru-RU" altLang="ru-RU" sz="2000" i="1"/>
              <a:t> </a:t>
            </a:r>
            <a:r>
              <a:rPr lang="ru-RU" altLang="ru-RU" sz="2000"/>
              <a:t>типа сущности </a:t>
            </a:r>
            <a:r>
              <a:rPr lang="ru-RU" altLang="ru-RU" sz="2000" i="1"/>
              <a:t>B</a:t>
            </a:r>
            <a:r>
              <a:rPr lang="ru-RU" altLang="ru-RU" sz="2000"/>
              <a:t>, то в таблице </a:t>
            </a:r>
            <a:r>
              <a:rPr lang="ru-RU" altLang="ru-RU" sz="2000" i="1"/>
              <a:t>AB </a:t>
            </a:r>
            <a:r>
              <a:rPr lang="ru-RU" altLang="ru-RU" sz="2000"/>
              <a:t>должны присутствовать все строки вида &lt;УИД(</a:t>
            </a:r>
            <a:r>
              <a:rPr lang="ru-RU" altLang="ru-RU" sz="2000" i="1"/>
              <a:t>ai</a:t>
            </a:r>
            <a:r>
              <a:rPr lang="ru-RU" altLang="ru-RU" sz="2000"/>
              <a:t>), УИД(</a:t>
            </a:r>
            <a:r>
              <a:rPr lang="ru-RU" altLang="ru-RU" sz="2000" i="1"/>
              <a:t>bj</a:t>
            </a:r>
            <a:r>
              <a:rPr lang="ru-RU" altLang="ru-RU" sz="2000"/>
              <a:t>)&gt; для </a:t>
            </a:r>
            <a:r>
              <a:rPr lang="ru-RU" altLang="ru-RU" sz="2000" i="1"/>
              <a:t>i </a:t>
            </a:r>
            <a:r>
              <a:rPr lang="ru-RU" altLang="ru-RU" sz="2000"/>
              <a:t>= </a:t>
            </a:r>
            <a:r>
              <a:rPr lang="ru-RU" altLang="ru-RU" sz="2000" i="1"/>
              <a:t>1</a:t>
            </a:r>
            <a:r>
              <a:rPr lang="ru-RU" altLang="ru-RU" sz="2000"/>
              <a:t>, </a:t>
            </a:r>
            <a:r>
              <a:rPr lang="ru-RU" altLang="ru-RU" sz="2000" i="1"/>
              <a:t>2</a:t>
            </a:r>
            <a:r>
              <a:rPr lang="ru-RU" altLang="ru-RU" sz="2000"/>
              <a:t>, …, </a:t>
            </a:r>
            <a:r>
              <a:rPr lang="ru-RU" altLang="ru-RU" sz="2000" i="1"/>
              <a:t>n</a:t>
            </a:r>
            <a:r>
              <a:rPr lang="ru-RU" altLang="ru-RU" sz="2000"/>
              <a:t>, </a:t>
            </a:r>
            <a:r>
              <a:rPr lang="ru-RU" altLang="ru-RU" sz="2000" i="1"/>
              <a:t>j </a:t>
            </a:r>
            <a:r>
              <a:rPr lang="ru-RU" altLang="ru-RU" sz="2000"/>
              <a:t>= </a:t>
            </a:r>
            <a:r>
              <a:rPr lang="ru-RU" altLang="ru-RU" sz="2000" i="1"/>
              <a:t>1</a:t>
            </a:r>
            <a:r>
              <a:rPr lang="ru-RU" altLang="ru-RU" sz="2000"/>
              <a:t>, </a:t>
            </a:r>
            <a:r>
              <a:rPr lang="ru-RU" altLang="ru-RU" sz="2000" i="1"/>
              <a:t>2</a:t>
            </a:r>
            <a:r>
              <a:rPr lang="ru-RU" altLang="ru-RU" sz="2000"/>
              <a:t>, …, </a:t>
            </a:r>
            <a:r>
              <a:rPr lang="ru-RU" altLang="ru-RU" sz="2000" i="1"/>
              <a:t>m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Понятно, что, используя таблицы </a:t>
            </a:r>
            <a:r>
              <a:rPr lang="ru-RU" altLang="ru-RU" sz="2000" i="1"/>
              <a:t>A</a:t>
            </a:r>
            <a:r>
              <a:rPr lang="ru-RU" altLang="ru-RU" sz="2000"/>
              <a:t>, </a:t>
            </a:r>
            <a:r>
              <a:rPr lang="ru-RU" altLang="ru-RU" sz="2000" i="1"/>
              <a:t>B </a:t>
            </a:r>
            <a:r>
              <a:rPr lang="ru-RU" altLang="ru-RU" sz="2000"/>
              <a:t>и </a:t>
            </a:r>
            <a:r>
              <a:rPr lang="ru-RU" altLang="ru-RU" sz="2000" i="1"/>
              <a:t>AB</a:t>
            </a:r>
            <a:r>
              <a:rPr lang="ru-RU" altLang="ru-RU" sz="2000"/>
              <a:t>, с помощью стандартных реляционных операций можно найти все пары экземпляров типов сущности, участвующих в данной связи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7ACD-E3FC-49F4-942C-0F7B70A383D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8C56-4F81-4BEA-BAD2-182969242638}" type="slidenum">
              <a:rPr lang="ru-RU" altLang="en-US"/>
              <a:pPr/>
              <a:t>71</a:t>
            </a:fld>
            <a:endParaRPr lang="ru-RU" alt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(53)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(6) </a:t>
            </a:r>
            <a:r>
              <a:rPr lang="ru-RU" altLang="ru-RU" sz="1600"/>
              <a:t>Супертипы и подтипы (1)</a:t>
            </a:r>
            <a:r>
              <a:rPr lang="ru-RU" altLang="ru-RU" sz="3800"/>
              <a:t>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Если в концептуальной схеме (ER-диаграмме) присутствуют подтипы сущностей, то возможны два способа их представления в реляционной схеме: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собрать все подтипы в одной таблице;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для каждого подтипа образовать отдельную таблицу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 применении первого способа таблица создается для максимального супертипа (типа сущности, не являющегося подтипом), а для подтипов определяются представления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Таблица содержит столбцы, соответствующие каждому атрибуту (и связям) каждого подтипа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 таблицу добавляется, по крайней мере, один столбец, содержащий «код типа»; он становится частью первичного ключа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Для каждой строки таблицы значение этого столбца определяется конкретный тип сущности, экземпляру которого соответствует строка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Столбцы этой строки, которые соответствуют атрибутам и связям, отсутствующим в данном типе сущности, должны содержать неопределенные значения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62888-7B43-4815-BE4E-BEB585F7C98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3A0D-11E5-46EB-945E-58C142751617}" type="slidenum">
              <a:rPr lang="ru-RU" altLang="en-US"/>
              <a:pPr/>
              <a:t>72</a:t>
            </a:fld>
            <a:endParaRPr lang="ru-RU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(54)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(7) </a:t>
            </a:r>
            <a:r>
              <a:rPr lang="ru-RU" altLang="ru-RU" sz="1600"/>
              <a:t>Супертипы и подтипы (2)</a:t>
            </a:r>
            <a:r>
              <a:rPr lang="ru-RU" altLang="ru-RU" sz="3800"/>
              <a:t> 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При использовании второго метода для каждого подтипа первого уровня (непосредственного подтипа максимального супертипа) создается отдельная таблица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Для более глубоких уровней наследования применяется первый метод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2200"/>
              <a:t>Супертип воссоздается с помощью объединения проекций таблиц, соответствующих подтипам, на заголовок таблицы супертипа (т.е. из всех таблиц подтипов выбираются общие столбцы – столбцы супертипа)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006D-FF55-49C9-BBDC-6F35C5B1C4A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D0C2A-B4B2-49E7-8BD8-C253363918FD}" type="slidenum">
              <a:rPr lang="ru-RU" altLang="en-US"/>
              <a:pPr/>
              <a:t>73</a:t>
            </a:fld>
            <a:endParaRPr lang="ru-RU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(55)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(8) </a:t>
            </a:r>
            <a:r>
              <a:rPr lang="ru-RU" altLang="ru-RU" sz="1600"/>
              <a:t>Супертипы и подтипы (3)</a:t>
            </a:r>
            <a:r>
              <a:rPr lang="ru-RU" altLang="ru-RU" sz="3800"/>
              <a:t>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У каждого способа есть свои достоинства и недостатки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К достоинствам первого способа (общая таблица для супертипа и всех его подтипов) можно отнести следующее: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соответствие логике супертипов и подтипов: поскольку любой экземпляр любого подтипа является экземпляром супертипа, логично хранить вместе все строки, соответствующие экземплярам супертипа;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обеспечение простого доступа к экземплярам супертипа и не слишком сложный доступ к экземплярам подтипов;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возможность обойтись небольшим числом таблиц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0396-086B-4D5A-86FE-3916710EDCC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84FB-03B4-4F0F-A76A-D2466B721C48}" type="slidenum">
              <a:rPr lang="ru-RU" altLang="en-US"/>
              <a:pPr/>
              <a:t>74</a:t>
            </a:fld>
            <a:endParaRPr lang="ru-RU" alt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(56)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(9) </a:t>
            </a:r>
            <a:r>
              <a:rPr lang="ru-RU" altLang="ru-RU" sz="1600"/>
              <a:t>Супертипы и подтипы (4)</a:t>
            </a:r>
            <a:r>
              <a:rPr lang="ru-RU" altLang="ru-RU" sz="3800"/>
              <a:t> 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Недостатки первого метода: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приложения, работающие с одной таблицей супертипа, должны содержать дополнительный программный код для работы с разными наборами столбцов (в зависимости от значения столбца «кода типа») и разными ограничениями целостности (в зависимости от особенностей связей, определенных для подтипа);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общая для всех подтипов таблица потенциально может стать узким местом при многопользовательском доступе по причине возможности блокировки таблицы целиком;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потенциально в общей таблице будет содержаться много неопределенных значений, что может привести к непроизводительному расходу внешней памяти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D955-624C-4F20-8B02-B968FBB2995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88C4-E96D-4F55-9F93-255BCAA2854B}" type="slidenum">
              <a:rPr lang="ru-RU" altLang="en-US"/>
              <a:pPr/>
              <a:t>75</a:t>
            </a:fld>
            <a:endParaRPr lang="ru-RU" alt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(57)</a:t>
            </a:r>
            <a:br>
              <a:rPr lang="ru-RU" altLang="ru-RU" sz="3200"/>
            </a:br>
            <a:r>
              <a:rPr lang="ru-RU" altLang="ru-RU" sz="2000"/>
              <a:t>Получение реляционной схемы из ER-диаграммы (10) </a:t>
            </a:r>
            <a:r>
              <a:rPr lang="ru-RU" altLang="ru-RU" sz="1600"/>
              <a:t>Супертипы и подтипы (5)</a:t>
            </a:r>
            <a:r>
              <a:rPr lang="ru-RU" altLang="ru-RU" sz="3800"/>
              <a:t>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Достоинства второго метода состоят в следующем: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действуют более понятные правила работы с подтипами (каждому подтипу соответствует одноименная таблица);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упрощается логика приложений; каждая программа работает только с нужной таблицей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Недостатки второго метода: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общем случае требуется слишком много отдельных таблиц;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работа с экземплярами супертипа на основе представления, объединяющего таблицы супертипов, может оказаться недостаточно эффективной;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поскольку множество экземпляров супертипа является объединением множеств экземпляров подтипов, не все РСУБД могут обеспечить выполнение операций модификации экземпляров супертипа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E5D6-E5E7-4FA8-9C70-728B2B3A2B1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22E2-B097-435F-95EB-2E8034D2AD8E}" type="slidenum">
              <a:rPr lang="ru-RU" altLang="en-US"/>
              <a:pPr/>
              <a:t>76</a:t>
            </a:fld>
            <a:endParaRPr lang="ru-RU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(58)</a:t>
            </a:r>
            <a:br>
              <a:rPr lang="ru-RU" altLang="ru-RU" sz="3200"/>
            </a:br>
            <a:r>
              <a:rPr lang="ru-RU" altLang="ru-RU" sz="1600"/>
              <a:t>Получение реляционной схемы из ER-диаграммы (11) Взаимноисключающие связи (1)</a:t>
            </a:r>
            <a:r>
              <a:rPr lang="ru-RU" altLang="ru-RU" sz="3800"/>
              <a:t>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Как отмечалось ранее, </a:t>
            </a:r>
            <a:r>
              <a:rPr lang="en-US" altLang="ru-RU" sz="2100"/>
              <a:t>ER</a:t>
            </a:r>
            <a:r>
              <a:rPr lang="ru-RU" altLang="ru-RU" sz="2100"/>
              <a:t>-диаграмму с взаимно исключающими связями можно преобразовать к диаграмме с подтипами исходного типа сущности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Однако можно построить схему </a:t>
            </a:r>
            <a:r>
              <a:rPr lang="en-US" altLang="ru-RU" sz="2100"/>
              <a:t>SQL</a:t>
            </a:r>
            <a:r>
              <a:rPr lang="ru-RU" altLang="ru-RU" sz="2100"/>
              <a:t>-ориентированной базы данных и без такого преобразования.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Существуют два способа формирования схемы реляционной БД при наличии взаимно исключающих связей (имеются в виду связи «один ко многим», причем конец связи «многие» находится на стороне сущности, для которой связи являются взаимно исключающими):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определение таблицы с одним столбцом для представления всех взаимно исключающих связей, т.е. общее хранение внешних ключей;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определение таблицы, в которой каждой взаимно исключающей связи соответствует отдельный столбец, т.е. раздельное хранение внешних ключей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D8CD1-23F8-46F5-9EB2-26063FC8B68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FAE28-3252-4DA9-BD4B-FDD185A8BC85}" type="slidenum">
              <a:rPr lang="ru-RU" altLang="en-US"/>
              <a:pPr/>
              <a:t>77</a:t>
            </a:fld>
            <a:endParaRPr lang="ru-RU" alt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(59)</a:t>
            </a:r>
            <a:br>
              <a:rPr lang="ru-RU" altLang="ru-RU" sz="3200"/>
            </a:br>
            <a:r>
              <a:rPr lang="ru-RU" altLang="ru-RU" sz="1600"/>
              <a:t>Получение реляционной схемы из ER-диаграммы (12) Взаимноисключающие связи (2)</a:t>
            </a:r>
            <a:r>
              <a:rPr lang="ru-RU" altLang="ru-RU" sz="3800"/>
              <a:t>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Понятно, что если имеются взаимно исключающие связи упомянутой категории, то в таблице, соответствующей сущности, для которой связи являются взаимно исключающими, необходимо хранить внешние ключи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Если внешние ключи всех потенциально связанных таблиц имеют общий формат, то можно применить первый способ, т. е. создать два столбца, содержащие идентификатор связи и уникальный идентификатор соответствующей сущности (второй столбец может быть составным)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Столбец идентификатора связи используется для различения связей, покрываемых дугой исключения.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Если результирующие внешние ключи не относятся к одному домену, то приходится прибегать к использованию второго способа, т. е. создавать для каждой связи, покрываемой дугой исключения, явные столбцы внешних ключей;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каждый из этих столбцов может содержать неопределенные значения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6B76B-EF4E-4DF5-BD6C-340188584E0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B61A3-7C28-40AF-B425-7039E26D1C53}" type="slidenum">
              <a:rPr lang="ru-RU" altLang="en-US"/>
              <a:pPr/>
              <a:t>78</a:t>
            </a:fld>
            <a:endParaRPr lang="ru-RU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(60)</a:t>
            </a:r>
            <a:br>
              <a:rPr lang="ru-RU" altLang="ru-RU" sz="3200"/>
            </a:br>
            <a:r>
              <a:rPr lang="ru-RU" altLang="ru-RU" sz="1600"/>
              <a:t>Получение реляционной схемы из ER-диаграммы (13) Взаимноисключающие связи (3)</a:t>
            </a:r>
            <a:r>
              <a:rPr lang="ru-RU" altLang="ru-RU" sz="3800"/>
              <a:t>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Преимущество первого подхода состоит в том, что в таблице, соответствующей сущности с взаимно исключающими связями, появляется всего два дополнительных столбца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Очевидным недостатком является усложнение выполнения операции соединения: чтобы воспользоваться для соединения одной из альтернативных связей, нужно сначала произвести ограничение таблицы в соответствии с нужным значением столбца, содержащего идентификаторы связей.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При использовании второго подхода соединения являются явными (и естественными)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Недостаток состоит в том, что требуется иметь столько столбцов, сколько имеется альтернативных связей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Кроме того, в каждом из таких столбцов будет содержаться много неопределенных значений, хранение которых может привести к излишнему расходу внешней памяти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B5F2C-9930-439E-815B-5FD113369E0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95C7A-E1C2-41D4-9DE4-390DD2258E7E}" type="slidenum">
              <a:rPr lang="ru-RU" altLang="en-US"/>
              <a:pPr/>
              <a:t>79</a:t>
            </a:fld>
            <a:endParaRPr lang="ru-RU" alt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Семантическая модель Entity-Relationship (61)</a:t>
            </a:r>
            <a:br>
              <a:rPr lang="ru-RU" altLang="ru-RU" sz="3200"/>
            </a:br>
            <a:r>
              <a:rPr lang="ru-RU" altLang="ru-RU" sz="1600"/>
              <a:t>Получение реляционной схемы из ER-диаграммы (14) Взаимноисключающие связи (4)</a:t>
            </a:r>
            <a:r>
              <a:rPr lang="ru-RU" altLang="ru-RU" sz="3800"/>
              <a:t>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На этом мы заканчиваем краткую экскурсию в семантическое моделирование с использованием ER-диаграмм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Основной целью этого раздела было ознакомление с семантическими моделями данных на примере упрощенного варианта ER-модели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Представленный вариант ER-модели, с одной стороны, является достаточно развитым, чтобы можно было почувствовать общую специфику семантических моделей данных, а с другой стороны, не перегружен деталями и излишними понятиями, затрудняющими общее понимание подхода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 практической точки зрения наибольшую пользу могут принести рассмотренные приемы перехода от ER-диаграмм к схеме реляционной базы данных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Особенно могут пригодиться рекомендации по представлению в реляционной схеме связей «многие ко многим», подтипов и супертипов сущности и взаимно исключающих связей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319A1-80B7-4963-9C38-0C735AA2E73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C1C0-C78B-4EA4-8D9C-26AD3445F197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(2)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Основным достоинством данного подхода является отсутствие потребности в дополнительных программных средствах, поддерживающих семантическое моделирование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Требуется только знание основ выбранной семантической модели и правил преобразования концептуальной схемы в реляционную схему.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Следует заметить, что многие начинающие проектировщики баз данных недооценивают важность семантического моделирования вручную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Зачастую это воспринимается как дополнительная и излишняя работа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C8702-67F2-4016-8AD4-8A0DC0B354A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A6632-D4C7-458D-88CF-F57B6C867E7F}" type="slidenum">
              <a:rPr lang="ru-RU" altLang="en-US"/>
              <a:pPr/>
              <a:t>80</a:t>
            </a:fld>
            <a:endParaRPr lang="ru-RU" alt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Теперь мы обсудим основные понятия диаграмм классов языка UML и возможности применения этой диаграммной модели для проектирования реляционных баз данных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Кроме того, будет кратко рассмотрен язык объектных ограничений OCL и приведены примеры формулировок на языке OCL ограничений целостности в терминах концептуальной схемы базы данных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Языку объектно-ориентированного моделирования UML (Unified Modeling Language) посвящено великое множество книг, многие из которых переведены на русский язык (а некоторые и написаны российскими авторами)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Язык UML разработан и развивается консорциумом OMG (Object Management Group) и имеет много общего с объектными моделями, на которых основана технология распределенных объектных систем </a:t>
            </a:r>
            <a:r>
              <a:rPr lang="en-US" altLang="ru-RU" sz="2100"/>
              <a:t>CORBA</a:t>
            </a:r>
            <a:r>
              <a:rPr lang="ru-RU" altLang="ru-RU" sz="2100"/>
              <a:t>, и объектной моделью </a:t>
            </a:r>
            <a:r>
              <a:rPr lang="en-US" altLang="ru-RU" sz="2100"/>
              <a:t>ODMG (Object Data Management Group)</a:t>
            </a:r>
            <a:r>
              <a:rPr lang="ru-RU" altLang="ru-RU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0999-8EF8-4AF2-977D-5786DF5A5EF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0FD64-C630-4EF1-89BB-8DB48A6F2E7F}" type="slidenum">
              <a:rPr lang="ru-RU" altLang="en-US"/>
              <a:pPr/>
              <a:t>81</a:t>
            </a:fld>
            <a:endParaRPr lang="ru-RU" alt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(2)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UML позволяет моделировать разные виды систем: чисто программные, чисто аппаратные, программно-аппаратные, смешанные, явно включающие деятельность людей и т. д.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Но, помимо прочего, язык UML активно применяется для проектирования реляционных БД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Для этого используется небольшая часть языка (диаграммы классов), да и то не в полном объеме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С точки зрения проектирования реляционных БД модельные возможности не слишком отличаются от возможностей ER-диаграмм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Но все же мы кратко опишем диаграммы классов UML, поскольку их использование при проектировании реляционных БД позволяет оставаться в общем контексте UML и применять другие виды диаграмм для проектирования приложений баз данных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633B1-30A5-4F1E-9FEE-249239AF484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C20B-17EE-46A3-948F-F5CFD92D926A}" type="slidenum">
              <a:rPr lang="ru-RU" altLang="en-US"/>
              <a:pPr/>
              <a:t>82</a:t>
            </a:fld>
            <a:endParaRPr lang="ru-RU" alt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Диаграммы классов языка </a:t>
            </a:r>
            <a:r>
              <a:rPr lang="en-US" altLang="ru-RU" sz="3800"/>
              <a:t>UML</a:t>
            </a:r>
            <a:r>
              <a:rPr lang="ru-RU" altLang="ru-RU" sz="3800"/>
              <a:t> (3)</a:t>
            </a:r>
            <a:br>
              <a:rPr lang="ru-RU" altLang="ru-RU" sz="3800"/>
            </a:br>
            <a:r>
              <a:rPr lang="ru-RU" altLang="ru-RU" sz="2400"/>
              <a:t>Основные понятия диаграмм классов UML (1)</a:t>
            </a:r>
            <a:r>
              <a:rPr lang="ru-RU" altLang="ru-RU" sz="3800"/>
              <a:t> 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Диаграммой классов в терминологии UML называется диаграмма, на которой показан набор классов (и некоторых других сущностей, не имеющих явного отношения к проектированию БД), а также связей между этими классами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Кроме того, диаграмма классов может включать комментарии и ограничения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Здесь следует сделать два замечания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Во-первых, в этом разделе термин </a:t>
            </a:r>
            <a:r>
              <a:rPr lang="ru-RU" altLang="ru-RU" sz="2000" i="1"/>
              <a:t>сущность </a:t>
            </a:r>
            <a:r>
              <a:rPr lang="ru-RU" altLang="ru-RU" sz="2000"/>
              <a:t>используется настолько же неформально, как в предыдущем разделе использовался термин </a:t>
            </a:r>
            <a:r>
              <a:rPr lang="ru-RU" altLang="ru-RU" sz="2000" i="1"/>
              <a:t>объект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UML претендует на обеспечение более точного и формального понятия </a:t>
            </a:r>
            <a:r>
              <a:rPr lang="ru-RU" altLang="ru-RU" sz="2000" i="1"/>
              <a:t>объекта </a:t>
            </a:r>
            <a:r>
              <a:rPr lang="ru-RU" altLang="ru-RU" sz="2000"/>
              <a:t>(UML обычно называют языком о</a:t>
            </a:r>
            <a:r>
              <a:rPr lang="ru-RU" altLang="ru-RU" sz="2000" i="1"/>
              <a:t>бъектно-ориентированного моделирования</a:t>
            </a:r>
            <a:r>
              <a:rPr lang="ru-RU" altLang="ru-RU" sz="2000"/>
              <a:t>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В спецификации языка UML даже присутствует определение понятия объекта средствами самого UML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30EDD-3368-475A-BA52-77B49E50EA6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2D27-D451-420C-AE54-B33E1466FD48}" type="slidenum">
              <a:rPr lang="ru-RU" altLang="en-US"/>
              <a:pPr/>
              <a:t>83</a:t>
            </a:fld>
            <a:endParaRPr lang="ru-RU" alt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Диаграммы классов языка </a:t>
            </a:r>
            <a:r>
              <a:rPr lang="en-US" altLang="ru-RU" sz="3800"/>
              <a:t>UML</a:t>
            </a:r>
            <a:r>
              <a:rPr lang="ru-RU" altLang="ru-RU" sz="3800"/>
              <a:t> (4)</a:t>
            </a:r>
            <a:br>
              <a:rPr lang="ru-RU" altLang="ru-RU" sz="3800"/>
            </a:br>
            <a:r>
              <a:rPr lang="ru-RU" altLang="ru-RU" sz="2400"/>
              <a:t>Основные понятия диаграмм классов UML (2)</a:t>
            </a:r>
            <a:r>
              <a:rPr lang="ru-RU" altLang="ru-RU" sz="3800"/>
              <a:t>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Однако, несмотря на эти попытки, понятие </a:t>
            </a:r>
            <a:r>
              <a:rPr lang="ru-RU" altLang="ru-RU" sz="1700" i="1"/>
              <a:t>объекта </a:t>
            </a:r>
            <a:r>
              <a:rPr lang="ru-RU" altLang="ru-RU" sz="1700"/>
              <a:t>в UML остается таким же нечетким, как и понятие </a:t>
            </a:r>
            <a:r>
              <a:rPr lang="ru-RU" altLang="ru-RU" sz="1700" i="1"/>
              <a:t>сущности </a:t>
            </a:r>
            <a:r>
              <a:rPr lang="ru-RU" altLang="ru-RU" sz="1700"/>
              <a:t>в ER-модели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По-прежнему приходится опираться в основном на интуицию и здравый смысл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Во-вторых, в UML, как и в модели ER-диаграмм, для родового обозначения связей используется термин </a:t>
            </a:r>
            <a:r>
              <a:rPr lang="ru-RU" altLang="ru-RU" sz="1900" i="1"/>
              <a:t>relationship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Во многих переводах книг про UML на русский язык вместо термина </a:t>
            </a:r>
            <a:r>
              <a:rPr lang="ru-RU" altLang="ru-RU" sz="1700" i="1"/>
              <a:t>связь </a:t>
            </a:r>
            <a:r>
              <a:rPr lang="ru-RU" altLang="ru-RU" sz="1700"/>
              <a:t>применяется термин </a:t>
            </a:r>
            <a:r>
              <a:rPr lang="ru-RU" altLang="ru-RU" sz="1700" i="1"/>
              <a:t>отношение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Как и в предыдущем разделе, мы используем термин </a:t>
            </a:r>
            <a:r>
              <a:rPr lang="ru-RU" altLang="ru-RU" sz="1700" i="1"/>
              <a:t>связь</a:t>
            </a:r>
            <a:r>
              <a:rPr lang="ru-RU" altLang="ru-RU" sz="17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Для диаграмм классов </a:t>
            </a:r>
            <a:r>
              <a:rPr lang="en-US" altLang="ru-RU" sz="1900"/>
              <a:t>UML</a:t>
            </a:r>
            <a:r>
              <a:rPr lang="ru-RU" altLang="ru-RU" sz="1900"/>
              <a:t> могут задаваться ограничения на естественном языке или же на языке объектных ограничений OCL (Object Constraints Language)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Язык OCL является частью общей спецификации UML, но, в отличие от других частей языка, имеет не графическую, а линейную нотацию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Более подробно язык OCL обсуждается в конце лекции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E4B4-54B9-4DFD-9000-564B1189D31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7ED0E-F58D-43AA-AC0E-488E89F69F5F}" type="slidenum">
              <a:rPr lang="ru-RU" altLang="en-US"/>
              <a:pPr/>
              <a:t>84</a:t>
            </a:fld>
            <a:endParaRPr lang="ru-RU" alt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(5)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(3) </a:t>
            </a:r>
            <a:r>
              <a:rPr lang="ru-RU" altLang="ru-RU" sz="1800"/>
              <a:t>Классы, атрибуты, операции (1)</a:t>
            </a:r>
          </a:p>
        </p:txBody>
      </p:sp>
      <p:pic>
        <p:nvPicPr>
          <p:cNvPr id="109573" name="Picture 5" descr="7_1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1484313"/>
            <a:ext cx="3600450" cy="600075"/>
          </a:xfr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468313" y="1431925"/>
            <a:ext cx="43910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i="1"/>
              <a:t> Классом </a:t>
            </a:r>
            <a:r>
              <a:rPr lang="ru-RU" altLang="ru-RU"/>
              <a:t>называется именованное описание совокупности объектов с общими атрибутами, операциями, связями и семантикой </a:t>
            </a:r>
          </a:p>
        </p:txBody>
      </p:sp>
      <p:sp>
        <p:nvSpPr>
          <p:cNvPr id="109576" name="Text Box 8"/>
          <p:cNvSpPr txBox="1">
            <a:spLocks noChangeArrowheads="1"/>
          </p:cNvSpPr>
          <p:nvPr/>
        </p:nvSpPr>
        <p:spPr bwMode="auto">
          <a:xfrm>
            <a:off x="468313" y="2636838"/>
            <a:ext cx="8207375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Графически класс изображается в виде прямоугольника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У каждого класса должно быть имя (текстовая строка), уникально отличающее его от всех других классов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 формировании имен классов в UML допускается использование произвольной комбинации букв, цифр и даже знаков препинания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Однако на практике рекомендуется использовать в качестве имен классов короткие и осмысленные прилагательные и существительные, каждое из которых начинается с заглавной буквы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Примеры описания классов показаны на рисунке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FF61-22E3-4C10-8AEE-D819380F741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BA57F-BABF-4A02-9880-9ABA51CC96D5}" type="slidenum">
              <a:rPr lang="ru-RU" altLang="en-US"/>
              <a:pPr/>
              <a:t>85</a:t>
            </a:fld>
            <a:endParaRPr lang="ru-RU" alt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(6)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(4) </a:t>
            </a:r>
            <a:r>
              <a:rPr lang="ru-RU" altLang="ru-RU" sz="1800"/>
              <a:t>Классы, атрибуты, операции (2)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468313" y="1431925"/>
            <a:ext cx="6191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i="1"/>
              <a:t> Атрибутом класса </a:t>
            </a:r>
            <a:r>
              <a:rPr lang="ru-RU" altLang="ru-RU"/>
              <a:t>называется именованное </a:t>
            </a:r>
            <a:r>
              <a:rPr lang="ru-RU" altLang="ru-RU" i="1"/>
              <a:t>свойство </a:t>
            </a:r>
            <a:r>
              <a:rPr lang="ru-RU" altLang="ru-RU"/>
              <a:t>класса, описывающее множество значений, которые могут принимать экземпляры этого свойства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Класс может иметь любое число атрибутов (в частности, не иметь ни одного атрибута) 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468313" y="2852738"/>
            <a:ext cx="8207375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Свойство, выражаемое атрибутом, является свойством моделируемой сущности, общим для всех объектов данного класса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Так что атрибут является абстракцией состояния объекта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Имена атрибутов представляются в разделе класса, расположенном под именем класса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практике для имен атрибутов рекомендуется использовать короткие прилагательные и существительные, отражающие смысл соответствующего свойства класса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Первое слово в имени атрибута рекомендуется писать с прописной буквы, а все остальные слова – с заглавной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Пример описания класса с указанными атрибутами показан на рисунке</a:t>
            </a:r>
          </a:p>
        </p:txBody>
      </p:sp>
      <p:pic>
        <p:nvPicPr>
          <p:cNvPr id="112647" name="Picture 7" descr="7_15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1341438"/>
            <a:ext cx="1628775" cy="1209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F5969-1A03-4976-A20E-1EAE7B830D3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D5B4-938B-427C-8723-DD62DF853B7E}" type="slidenum">
              <a:rPr lang="ru-RU" altLang="en-US"/>
              <a:pPr/>
              <a:t>86</a:t>
            </a:fld>
            <a:endParaRPr lang="ru-RU" altLang="en-US"/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(7)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(5) </a:t>
            </a:r>
            <a:r>
              <a:rPr lang="ru-RU" altLang="ru-RU" sz="1800"/>
              <a:t>Классы, атрибуты, операции (3)</a:t>
            </a:r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 i="1"/>
              <a:t>Операцией </a:t>
            </a:r>
            <a:r>
              <a:rPr lang="ru-RU" altLang="ru-RU" sz="1700"/>
              <a:t>класса называется именованная услуга, которую можно запросить у любого объекта этого класса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Операция – это абстракция того, что можно делать с объектом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Класс может содержать любое число операций (в частности, не содержать ни одной операции)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Набор операций класса является общим для всех объектов данного класса.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Операции класса определяются в разделе, расположенном ниже раздела с атрибутами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Можно ограничиться только указанием имен операций, оставив детальную спецификацию выполнения операций на более поздние этапы моделирования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Для именования операций рекомендуется использовать глагольные формы, соответствующие ожидаемому поведению объектов данного класса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Описание операции может также содержать ее </a:t>
            </a:r>
            <a:r>
              <a:rPr lang="ru-RU" altLang="ru-RU" sz="1700" i="1"/>
              <a:t>сигнатуру</a:t>
            </a:r>
            <a:r>
              <a:rPr lang="ru-RU" altLang="ru-RU" sz="1700"/>
              <a:t>, т. е. имена и типы всех параметров, а если операция является функцией, то и тип ее значения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0CDE-8688-45F6-9B51-934DB98C56A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201F9-D334-4F22-8A04-630EE0AE1C1A}" type="slidenum">
              <a:rPr lang="ru-RU" altLang="en-US"/>
              <a:pPr/>
              <a:t>87</a:t>
            </a:fld>
            <a:endParaRPr lang="ru-RU" altLang="en-US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(8)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(6) </a:t>
            </a:r>
            <a:r>
              <a:rPr lang="ru-RU" altLang="ru-RU" sz="1800"/>
              <a:t>Классы, атрибуты, операции (4)</a:t>
            </a:r>
          </a:p>
        </p:txBody>
      </p:sp>
      <p:pic>
        <p:nvPicPr>
          <p:cNvPr id="116741" name="Picture 5" descr="7_16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0425" y="1341438"/>
            <a:ext cx="2524125" cy="1895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468313" y="1504950"/>
            <a:ext cx="5472112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Для класса </a:t>
            </a:r>
            <a:r>
              <a:rPr lang="ru-RU" altLang="ru-RU">
                <a:latin typeface="Tahoma" panose="020B0604030504040204" pitchFamily="34" charset="0"/>
              </a:rPr>
              <a:t>Человек</a:t>
            </a:r>
            <a:r>
              <a:rPr lang="ru-RU" altLang="ru-RU"/>
              <a:t> определены три операции: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</a:t>
            </a:r>
            <a:r>
              <a:rPr lang="ru-RU" altLang="ru-RU">
                <a:latin typeface="Tahoma" panose="020B0604030504040204" pitchFamily="34" charset="0"/>
              </a:rPr>
              <a:t>выдатьВозраст</a:t>
            </a:r>
            <a:r>
              <a:rPr lang="ru-RU" altLang="ru-RU"/>
              <a:t>,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>
                <a:latin typeface="Tahoma" panose="020B0604030504040204" pitchFamily="34" charset="0"/>
              </a:rPr>
              <a:t> сохранитьТекущийДоход</a:t>
            </a:r>
            <a:r>
              <a:rPr lang="ru-RU" altLang="ru-RU"/>
              <a:t>,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altLang="ru-RU">
                <a:latin typeface="Tahoma" panose="020B0604030504040204" pitchFamily="34" charset="0"/>
              </a:rPr>
              <a:t> выдатьОбщийДоход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операции </a:t>
            </a:r>
            <a:r>
              <a:rPr lang="ru-RU" altLang="ru-RU">
                <a:latin typeface="Tahoma" panose="020B0604030504040204" pitchFamily="34" charset="0"/>
              </a:rPr>
              <a:t>выдатьВозраст</a:t>
            </a:r>
            <a:r>
              <a:rPr lang="ru-RU" altLang="ru-RU"/>
              <a:t> используются значение атрибута </a:t>
            </a:r>
            <a:r>
              <a:rPr lang="ru-RU" altLang="ru-RU">
                <a:latin typeface="Tahoma" panose="020B0604030504040204" pitchFamily="34" charset="0"/>
              </a:rPr>
              <a:t>датаРождения</a:t>
            </a:r>
            <a:r>
              <a:rPr lang="ru-RU" altLang="ru-RU"/>
              <a:t> и значение текущей даты 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468313" y="3789363"/>
            <a:ext cx="820737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Операция сохранить</a:t>
            </a:r>
            <a:r>
              <a:rPr lang="ru-RU" altLang="ru-RU">
                <a:latin typeface="Tahoma" panose="020B0604030504040204" pitchFamily="34" charset="0"/>
              </a:rPr>
              <a:t>ТекущийДоход</a:t>
            </a:r>
            <a:r>
              <a:rPr lang="ru-RU" altLang="ru-RU"/>
              <a:t> позволяет зафиксировать в состоянии объекта сумму и дату поступления дохода данного человека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Операция </a:t>
            </a:r>
            <a:r>
              <a:rPr lang="ru-RU" altLang="ru-RU">
                <a:latin typeface="Tahoma" panose="020B0604030504040204" pitchFamily="34" charset="0"/>
              </a:rPr>
              <a:t>выдатьОбщийДоход</a:t>
            </a:r>
            <a:r>
              <a:rPr lang="ru-RU" altLang="ru-RU"/>
              <a:t> выдает суммарный доход данного человека за указанное время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Заметим, что состояние объекта меняется при выполнении только второй операции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Результаты первой и третьей операций формируются на основе текущего состояния объекта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5AFF-4253-4595-B659-EFD4E20BEBD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334F1-9186-4132-A550-0CF2795C8B9B}" type="slidenum">
              <a:rPr lang="ru-RU" altLang="en-US"/>
              <a:pPr/>
              <a:t>88</a:t>
            </a:fld>
            <a:endParaRPr lang="ru-RU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(9)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(7) </a:t>
            </a:r>
            <a:r>
              <a:rPr lang="ru-RU" altLang="ru-RU" sz="1400"/>
              <a:t>Категории связей. Связь-зависимость </a:t>
            </a:r>
            <a:r>
              <a:rPr lang="ru-RU" altLang="ru-RU" sz="1600"/>
              <a:t>(1)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 диаграмме классов могут участвовать связи трех разных категорий: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i="1"/>
              <a:t>зависимость </a:t>
            </a:r>
            <a:r>
              <a:rPr lang="ru-RU" altLang="ru-RU" sz="1700"/>
              <a:t>(dependency),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i="1"/>
              <a:t>обобщение </a:t>
            </a:r>
            <a:r>
              <a:rPr lang="ru-RU" altLang="ru-RU" sz="1700"/>
              <a:t>(generalization)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 i="1"/>
              <a:t>ассоциация </a:t>
            </a:r>
            <a:r>
              <a:rPr lang="ru-RU" altLang="ru-RU" sz="1700"/>
              <a:t>(association)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При проектировании реляционных БД наиболее важны вторая и третья категории связей, поэтому о связях-зависимостях будет сказано только самое основное.</a:t>
            </a:r>
            <a:endParaRPr lang="ru-RU" altLang="ru-RU" sz="1900" i="1"/>
          </a:p>
          <a:p>
            <a:pPr>
              <a:lnSpc>
                <a:spcPct val="80000"/>
              </a:lnSpc>
            </a:pPr>
            <a:r>
              <a:rPr lang="ru-RU" altLang="ru-RU" sz="1900" i="1"/>
              <a:t>Зависимостью </a:t>
            </a:r>
            <a:r>
              <a:rPr lang="ru-RU" altLang="ru-RU" sz="1900"/>
              <a:t>называют связь по применению, когда изменение в спецификации одного класса может повлиять на поведение другого класса, использующего первый класс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Чаще всего зависимости применяют в диаграммах классов, чтобы отразить в сигнатуре операции одного класса тот факт, что параметром этой операции могут быть объекты другого класса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Понятно, что если интерфейс второго класса изменяется, это влияет на поведение объектов первого класса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17495-B4A1-478A-91D5-7E1AAED102F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1AF38-4550-4779-80E7-8287D5B02A56}" type="slidenum">
              <a:rPr lang="ru-RU" altLang="en-US"/>
              <a:pPr/>
              <a:t>89</a:t>
            </a:fld>
            <a:endParaRPr lang="ru-RU" alt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(10)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(8) </a:t>
            </a:r>
            <a:r>
              <a:rPr lang="ru-RU" altLang="ru-RU" sz="1400"/>
              <a:t>Категории связей. Связь-зависимость </a:t>
            </a:r>
            <a:r>
              <a:rPr lang="ru-RU" altLang="ru-RU" sz="1600"/>
              <a:t>(2)</a:t>
            </a:r>
          </a:p>
        </p:txBody>
      </p:sp>
      <p:pic>
        <p:nvPicPr>
          <p:cNvPr id="121861" name="Picture 5" descr="7_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628775"/>
            <a:ext cx="3630612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468313" y="1773238"/>
            <a:ext cx="4319587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Пример диаграммы классов со связью-зависимостью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классе </a:t>
            </a:r>
            <a:r>
              <a:rPr lang="ru-RU" altLang="ru-RU">
                <a:latin typeface="Tahoma" panose="020B0604030504040204" pitchFamily="34" charset="0"/>
              </a:rPr>
              <a:t>РасписаниеЗанятий </a:t>
            </a:r>
            <a:r>
              <a:rPr lang="ru-RU" altLang="ru-RU"/>
              <a:t>определены две операции с очевидной семантикой, параметрами которых являются объекты класса </a:t>
            </a:r>
            <a:r>
              <a:rPr lang="ru-RU" altLang="ru-RU">
                <a:latin typeface="Tahoma" panose="020B0604030504040204" pitchFamily="34" charset="0"/>
              </a:rPr>
              <a:t>Курс</a:t>
            </a:r>
            <a:r>
              <a:rPr lang="ru-RU" altLang="ru-RU"/>
              <a:t> </a:t>
            </a:r>
          </a:p>
        </p:txBody>
      </p:sp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468313" y="3716338"/>
            <a:ext cx="820737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 изменении интерфейса класса </a:t>
            </a:r>
            <a:r>
              <a:rPr lang="ru-RU" altLang="ru-RU">
                <a:latin typeface="Tahoma" panose="020B0604030504040204" pitchFamily="34" charset="0"/>
              </a:rPr>
              <a:t>Курс</a:t>
            </a:r>
            <a:r>
              <a:rPr lang="ru-RU" altLang="ru-RU"/>
              <a:t> изменится поведение объектов класса </a:t>
            </a:r>
            <a:r>
              <a:rPr lang="ru-RU" altLang="ru-RU">
                <a:latin typeface="Tahoma" panose="020B0604030504040204" pitchFamily="34" charset="0"/>
              </a:rPr>
              <a:t>РасписаниеЗанятий</a:t>
            </a:r>
            <a:r>
              <a:rPr lang="ru-RU" altLang="ru-RU"/>
              <a:t>.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Зависимость показывается прерывистой линией со стрелкой, направленной к классу, от которого имеется зависимость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Связи-зависимости существенны для объектно-ориентированных систем (в том числе и для ООБД)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При проектировании традиционных РБД непонятно, как использовать информацию о наличии связей-зависимостей между классами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007A1-D2FB-49DB-A176-54CB65DF86F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7BBF3-1A57-45D4-9D34-C994900F626B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Семантические модели данных (3)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Эта точка зрения абсолютно неверна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Во-первых, построение мощной и наглядной концептуальной схемы БД позволяет более полно оценить специфику моделируемой предметной области и избежать возможных ошибок на стадии проектирования схемы реляционной БД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Во-вторых, на этапе семантического моделирования производится важная документация (хотя бы в виде вручную нарисованных диаграмм и комментариев к ним), которая может оказаться очень полезной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не только при проектировании схемы реляционной БД, но и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эксплуатации, сопровождении и развитии уже заполненной БД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DA4F-04CE-415A-8BC2-356FD4E81A1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F9D0-ACFD-4B68-A50D-11CFE9804CDE}" type="slidenum">
              <a:rPr lang="ru-RU" altLang="en-US"/>
              <a:pPr/>
              <a:t>90</a:t>
            </a:fld>
            <a:endParaRPr lang="ru-RU" alt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(10)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(8) </a:t>
            </a:r>
            <a:r>
              <a:rPr lang="ru-RU" altLang="ru-RU" sz="1400"/>
              <a:t>Связь-обобщение (1)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i="1"/>
              <a:t>Связью-обобщением </a:t>
            </a:r>
            <a:r>
              <a:rPr lang="ru-RU" altLang="ru-RU" sz="1900"/>
              <a:t>называется связь между общей сущностью, называемой </a:t>
            </a:r>
            <a:r>
              <a:rPr lang="ru-RU" altLang="ru-RU" sz="1900" i="1"/>
              <a:t>суперклассом</a:t>
            </a:r>
            <a:r>
              <a:rPr lang="ru-RU" altLang="ru-RU" sz="1900"/>
              <a:t>, или </a:t>
            </a:r>
            <a:r>
              <a:rPr lang="ru-RU" altLang="ru-RU" sz="1900" i="1"/>
              <a:t>родителем</a:t>
            </a:r>
            <a:r>
              <a:rPr lang="ru-RU" altLang="ru-RU" sz="1900"/>
              <a:t>, и более специализированной разновидностью этой сущности, называемой </a:t>
            </a:r>
            <a:r>
              <a:rPr lang="ru-RU" altLang="ru-RU" sz="1900" i="1"/>
              <a:t>подклассом</a:t>
            </a:r>
            <a:r>
              <a:rPr lang="ru-RU" altLang="ru-RU" sz="1900"/>
              <a:t>, или </a:t>
            </a:r>
            <a:r>
              <a:rPr lang="ru-RU" altLang="ru-RU" sz="1900" i="1"/>
              <a:t>потомком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Обобщения иногда называют связями «</a:t>
            </a:r>
            <a:r>
              <a:rPr lang="ru-RU" altLang="ru-RU" sz="1900" i="1"/>
              <a:t>is a</a:t>
            </a:r>
            <a:r>
              <a:rPr lang="ru-RU" altLang="ru-RU" sz="1900"/>
              <a:t>», имея в виду, что класс-потомок является частным случаем класса-предка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Класс-потомок наследует все атрибуты и операции класса-предка, но в нем могут быть определены дополнительные атрибуты и операции.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Объекты класса-потомка могут использоваться везде, где могут использоваться объекты класса-предка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Это свойство называют полиморфизмом по включению, имея в виду, что объекты потомка можно считать включаемыми во множество объектов класса-предка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Графически обобщения изображаются в виде сплошной линии с большой незакрашенной стрелкой, направленной к суперклассу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A6E20-105A-42ED-82F8-BCF71F498B5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EC4B-4CE6-4CD3-AF66-96229AC7C30B}" type="slidenum">
              <a:rPr lang="ru-RU" altLang="en-US"/>
              <a:pPr/>
              <a:t>91</a:t>
            </a:fld>
            <a:endParaRPr lang="ru-RU" altLang="en-US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(11)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(9) </a:t>
            </a:r>
            <a:r>
              <a:rPr lang="ru-RU" altLang="ru-RU" sz="1400"/>
              <a:t>Связь-обобщение (2)</a:t>
            </a:r>
          </a:p>
        </p:txBody>
      </p:sp>
      <p:pic>
        <p:nvPicPr>
          <p:cNvPr id="126981" name="Picture 5" descr="7_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557338"/>
            <a:ext cx="4181475" cy="34385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395288" y="1484313"/>
            <a:ext cx="3744912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показан пример иерархии одиночного наследования: у каждого подкласса имеется только один суперкласс.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отличие от механизма наследования типов сущностей </a:t>
            </a:r>
            <a:r>
              <a:rPr lang="en-US" altLang="ru-RU"/>
              <a:t>ER</a:t>
            </a:r>
            <a:r>
              <a:rPr lang="ru-RU" altLang="ru-RU"/>
              <a:t>-модели здесь отсутствует класс ПРОЧИЕ,  т.е. в классе </a:t>
            </a:r>
            <a:r>
              <a:rPr lang="ru-RU" altLang="ru-RU">
                <a:latin typeface="Tahoma" panose="020B0604030504040204" pitchFamily="34" charset="0"/>
              </a:rPr>
              <a:t>ЛетательныйАппарат</a:t>
            </a:r>
            <a:r>
              <a:rPr lang="ru-RU" altLang="ru-RU"/>
              <a:t> могут присутствовать «собственные» объекты, не относящиеся ни к классу </a:t>
            </a:r>
            <a:r>
              <a:rPr lang="ru-RU" altLang="ru-RU">
                <a:latin typeface="Tahoma" panose="020B0604030504040204" pitchFamily="34" charset="0"/>
              </a:rPr>
              <a:t>Аэроплан</a:t>
            </a:r>
            <a:r>
              <a:rPr lang="ru-RU" altLang="ru-RU"/>
              <a:t>, ни к классу </a:t>
            </a:r>
            <a:r>
              <a:rPr lang="ru-RU" altLang="ru-RU">
                <a:latin typeface="Tahoma" panose="020B0604030504040204" pitchFamily="34" charset="0"/>
              </a:rPr>
              <a:t>Вертолет</a:t>
            </a:r>
            <a:r>
              <a:rPr lang="ru-RU" altLang="ru-RU"/>
              <a:t> 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395288" y="5445125"/>
            <a:ext cx="8156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Одиночное наследование является достаточным в большинстве случаев применения связи-обобщения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17D45-FB23-47A3-B65E-06C7C1C9ADE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3692-2CFD-47BA-A26B-50C339DD2A68}" type="slidenum">
              <a:rPr lang="ru-RU" altLang="en-US"/>
              <a:pPr/>
              <a:t>92</a:t>
            </a:fld>
            <a:endParaRPr lang="ru-RU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(12)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(10) </a:t>
            </a:r>
            <a:r>
              <a:rPr lang="ru-RU" altLang="ru-RU" sz="1400"/>
              <a:t>Связь-обобщение (3)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395288" y="1484313"/>
            <a:ext cx="42481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Однако в UML допускается и множественное наследование, когда один подкласс определяется на основе нескольких суперклассов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качестве одного из разумных (не слишком распространенных) примеров рассмотрим данную диаграмму классов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На этой диаграмме классы Студент и Преподаватель порождены из одного суперкласса ЧеловекИзУниверситета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395288" y="4797425"/>
            <a:ext cx="8156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 Вообще говоря, к классу </a:t>
            </a:r>
            <a:r>
              <a:rPr lang="ru-RU" altLang="ru-RU">
                <a:latin typeface="Tahoma" panose="020B0604030504040204" pitchFamily="34" charset="0"/>
              </a:rPr>
              <a:t>Студент</a:t>
            </a:r>
            <a:r>
              <a:rPr lang="ru-RU" altLang="ru-RU"/>
              <a:t> относятся те объекты класса </a:t>
            </a:r>
            <a:r>
              <a:rPr lang="ru-RU" altLang="ru-RU">
                <a:latin typeface="Tahoma" panose="020B0604030504040204" pitchFamily="34" charset="0"/>
              </a:rPr>
              <a:t>ЧеловекИзУниверситета</a:t>
            </a:r>
            <a:r>
              <a:rPr lang="ru-RU" altLang="ru-RU"/>
              <a:t>, которые соответствуют студентам, а к классу </a:t>
            </a:r>
            <a:r>
              <a:rPr lang="ru-RU" altLang="ru-RU">
                <a:latin typeface="Tahoma" panose="020B0604030504040204" pitchFamily="34" charset="0"/>
              </a:rPr>
              <a:t>Преподаватель</a:t>
            </a:r>
            <a:r>
              <a:rPr lang="ru-RU" altLang="ru-RU"/>
              <a:t> – объекты класса </a:t>
            </a:r>
            <a:r>
              <a:rPr lang="ru-RU" altLang="ru-RU">
                <a:latin typeface="Tahoma" panose="020B0604030504040204" pitchFamily="34" charset="0"/>
              </a:rPr>
              <a:t>ЧеловекИзУниверситета</a:t>
            </a:r>
            <a:r>
              <a:rPr lang="ru-RU" altLang="ru-RU"/>
              <a:t>, соответствующие преподавателям</a:t>
            </a:r>
          </a:p>
        </p:txBody>
      </p:sp>
      <p:pic>
        <p:nvPicPr>
          <p:cNvPr id="129030" name="Picture 6" descr="7_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557338"/>
            <a:ext cx="3800475" cy="28384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AEFED-99FB-492E-9AC5-314E0D24FB0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DF06E-7016-4663-BD64-0B5631F25FC1}" type="slidenum">
              <a:rPr lang="ru-RU" altLang="en-US"/>
              <a:pPr/>
              <a:t>93</a:t>
            </a:fld>
            <a:endParaRPr lang="ru-RU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(13)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(11) </a:t>
            </a:r>
            <a:r>
              <a:rPr lang="ru-RU" altLang="ru-RU" sz="1400"/>
              <a:t>Связь-обобщение (4)</a:t>
            </a:r>
          </a:p>
        </p:txBody>
      </p:sp>
      <p:sp>
        <p:nvSpPr>
          <p:cNvPr id="130051" name="Text Box 3"/>
          <p:cNvSpPr txBox="1">
            <a:spLocks noChangeArrowheads="1"/>
          </p:cNvSpPr>
          <p:nvPr/>
        </p:nvSpPr>
        <p:spPr bwMode="auto">
          <a:xfrm>
            <a:off x="395288" y="1484313"/>
            <a:ext cx="42481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Но, как это часто случается, многие студенты уже в студенческие годы начинают преподавать, так что могут существовать такие два объекта классов </a:t>
            </a:r>
            <a:r>
              <a:rPr lang="ru-RU" altLang="ru-RU">
                <a:latin typeface="Tahoma" panose="020B0604030504040204" pitchFamily="34" charset="0"/>
              </a:rPr>
              <a:t>Студент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Преподаватель</a:t>
            </a:r>
            <a:r>
              <a:rPr lang="ru-RU" altLang="ru-RU"/>
              <a:t>, которым соответствует один объект класса </a:t>
            </a:r>
            <a:r>
              <a:rPr lang="ru-RU" altLang="ru-RU">
                <a:latin typeface="Tahoma" panose="020B0604030504040204" pitchFamily="34" charset="0"/>
              </a:rPr>
              <a:t>ЧеловекИзУниверситета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Итак, среди объектов класса </a:t>
            </a:r>
            <a:r>
              <a:rPr lang="ru-RU" altLang="ru-RU">
                <a:latin typeface="Tahoma" panose="020B0604030504040204" pitchFamily="34" charset="0"/>
              </a:rPr>
              <a:t>Студент</a:t>
            </a:r>
            <a:r>
              <a:rPr lang="ru-RU" altLang="ru-RU"/>
              <a:t> могут быть преподаватели, а некоторые преподаватели могут быть студентами 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395288" y="4868863"/>
            <a:ext cx="81565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 Тогда мы можем определить класс </a:t>
            </a:r>
            <a:r>
              <a:rPr lang="ru-RU" altLang="ru-RU">
                <a:latin typeface="Tahoma" panose="020B0604030504040204" pitchFamily="34" charset="0"/>
              </a:rPr>
              <a:t>СтудентПреподаватель</a:t>
            </a:r>
            <a:r>
              <a:rPr lang="ru-RU" altLang="ru-RU"/>
              <a:t> путем множественного наследования от суперклассов </a:t>
            </a:r>
            <a:r>
              <a:rPr lang="ru-RU" altLang="ru-RU">
                <a:latin typeface="Tahoma" panose="020B0604030504040204" pitchFamily="34" charset="0"/>
              </a:rPr>
              <a:t>Студент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Преподаватель</a:t>
            </a:r>
          </a:p>
        </p:txBody>
      </p:sp>
      <p:pic>
        <p:nvPicPr>
          <p:cNvPr id="130053" name="Picture 5" descr="7_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557338"/>
            <a:ext cx="3800475" cy="28384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7A82-48E7-4CAE-B89E-F0FA3C0771E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7060-8ED4-44E3-93DD-9A48B07DAF59}" type="slidenum">
              <a:rPr lang="ru-RU" altLang="en-US"/>
              <a:pPr/>
              <a:t>94</a:t>
            </a:fld>
            <a:endParaRPr lang="ru-RU" alt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(14)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(12) </a:t>
            </a:r>
            <a:r>
              <a:rPr lang="ru-RU" altLang="ru-RU" sz="1400"/>
              <a:t>Связь-обобщение (5)</a:t>
            </a: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395288" y="1484313"/>
            <a:ext cx="4248150" cy="3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Так что полиморфизм по включению продолжает работать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Заметим, что для этого пришлось отказаться от еще одного свойства механизма наследования </a:t>
            </a:r>
            <a:r>
              <a:rPr lang="en-US" altLang="ru-RU"/>
              <a:t>ER</a:t>
            </a:r>
            <a:r>
              <a:rPr lang="ru-RU" altLang="ru-RU"/>
              <a:t>-модели – отсутствие общих экземпляров у подтипов одного типа сущности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В данном случае множественное наследование возможно именно потому, что в классы </a:t>
            </a:r>
            <a:r>
              <a:rPr lang="ru-RU" altLang="ru-RU">
                <a:latin typeface="Tahoma" panose="020B0604030504040204" pitchFamily="34" charset="0"/>
              </a:rPr>
              <a:t>Студент</a:t>
            </a:r>
            <a:r>
              <a:rPr lang="ru-RU" altLang="ru-RU"/>
              <a:t> и </a:t>
            </a:r>
            <a:r>
              <a:rPr lang="ru-RU" altLang="ru-RU">
                <a:latin typeface="Tahoma" panose="020B0604030504040204" pitchFamily="34" charset="0"/>
              </a:rPr>
              <a:t>Преподаватель</a:t>
            </a:r>
            <a:r>
              <a:rPr lang="ru-RU" altLang="ru-RU"/>
              <a:t> входят разные объекты, которым соответствует один и тот же объект суперкласса </a:t>
            </a:r>
          </a:p>
        </p:txBody>
      </p:sp>
      <p:pic>
        <p:nvPicPr>
          <p:cNvPr id="131077" name="Picture 5" descr="7_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557338"/>
            <a:ext cx="3800475" cy="28384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959B6-54B6-418D-803A-1CA4D006D3C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F79CB-7E9C-4686-A5A4-D0F95FB42452}" type="slidenum">
              <a:rPr lang="ru-RU" altLang="en-US"/>
              <a:pPr/>
              <a:t>95</a:t>
            </a:fld>
            <a:endParaRPr lang="ru-RU" alt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(15)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(13) </a:t>
            </a:r>
            <a:r>
              <a:rPr lang="ru-RU" altLang="ru-RU" sz="1400"/>
              <a:t>Связь-обобщение (6)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Следует также отметить, что множественное наследование, помимо того, что не слишком часто требуется на практике, порождает ряд проблем, из которых одной из наиболее известных является проблема именования атрибутов и операций в подклассе, полученном путем множественного наследования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Например, предположим, что при образовании подклассов </a:t>
            </a:r>
            <a:r>
              <a:rPr lang="ru-RU" altLang="ru-RU" sz="1900">
                <a:latin typeface="Tahoma" panose="020B0604030504040204" pitchFamily="34" charset="0"/>
              </a:rPr>
              <a:t>Студент</a:t>
            </a:r>
            <a:r>
              <a:rPr lang="ru-RU" altLang="ru-RU" sz="1900"/>
              <a:t> и </a:t>
            </a:r>
            <a:r>
              <a:rPr lang="ru-RU" altLang="ru-RU" sz="1900">
                <a:latin typeface="Tahoma" panose="020B0604030504040204" pitchFamily="34" charset="0"/>
              </a:rPr>
              <a:t>Преподаватель</a:t>
            </a:r>
            <a:r>
              <a:rPr lang="ru-RU" altLang="ru-RU" sz="1900"/>
              <a:t> в них обоих был определен атрибут с именем </a:t>
            </a:r>
            <a:r>
              <a:rPr lang="ru-RU" altLang="ru-RU" sz="1900">
                <a:latin typeface="Tahoma" panose="020B0604030504040204" pitchFamily="34" charset="0"/>
              </a:rPr>
              <a:t>номерКомнаты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Очень вероятно, что для объектов класса </a:t>
            </a:r>
            <a:r>
              <a:rPr lang="ru-RU" altLang="ru-RU" sz="1900">
                <a:latin typeface="Tahoma" panose="020B0604030504040204" pitchFamily="34" charset="0"/>
              </a:rPr>
              <a:t>Студент </a:t>
            </a:r>
            <a:r>
              <a:rPr lang="ru-RU" altLang="ru-RU" sz="1900"/>
              <a:t>значениями этого атрибута будут номера комнат в студенческом общежитии, а для объектов класса </a:t>
            </a:r>
            <a:r>
              <a:rPr lang="ru-RU" altLang="ru-RU" sz="1900">
                <a:latin typeface="Tahoma" panose="020B0604030504040204" pitchFamily="34" charset="0"/>
              </a:rPr>
              <a:t>Преподаватель</a:t>
            </a:r>
            <a:r>
              <a:rPr lang="ru-RU" altLang="ru-RU" sz="1900"/>
              <a:t> – номера служебных кабинетов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Как быть с объектами класса </a:t>
            </a:r>
            <a:r>
              <a:rPr lang="ru-RU" altLang="ru-RU" sz="1900">
                <a:latin typeface="Tahoma" panose="020B0604030504040204" pitchFamily="34" charset="0"/>
              </a:rPr>
              <a:t>СтудентПреподаватель</a:t>
            </a:r>
            <a:r>
              <a:rPr lang="ru-RU" altLang="ru-RU" sz="1900"/>
              <a:t>, для которых существенны оба одноименных атрибута (у студента-преподавателя могут иметься и комната в общежитии, и служебный кабинет)?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26D4-A80A-49AE-A73F-5564A700ED3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A449B-743B-4148-BD42-39EF29D75E4B}" type="slidenum">
              <a:rPr lang="ru-RU" altLang="en-US"/>
              <a:pPr/>
              <a:t>96</a:t>
            </a:fld>
            <a:endParaRPr lang="ru-RU" alt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(16)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(14) </a:t>
            </a:r>
            <a:r>
              <a:rPr lang="ru-RU" altLang="ru-RU" sz="1400"/>
              <a:t>Связь-обобщение (7)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На практике применяется одно из следующих решений: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запретить образование подкласса </a:t>
            </a:r>
            <a:r>
              <a:rPr lang="ru-RU" altLang="ru-RU" sz="2200">
                <a:latin typeface="Tahoma" panose="020B0604030504040204" pitchFamily="34" charset="0"/>
              </a:rPr>
              <a:t>СтудентПреподаватель</a:t>
            </a:r>
            <a:r>
              <a:rPr lang="ru-RU" altLang="ru-RU" sz="2200"/>
              <a:t>, пока в одном из суперклассов не будет произведено переименование атрибута </a:t>
            </a:r>
            <a:r>
              <a:rPr lang="ru-RU" altLang="ru-RU" sz="2200">
                <a:latin typeface="Tahoma" panose="020B0604030504040204" pitchFamily="34" charset="0"/>
              </a:rPr>
              <a:t>номерКомнаты</a:t>
            </a:r>
            <a:r>
              <a:rPr lang="ru-RU" altLang="ru-RU" sz="2200"/>
              <a:t>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наследовать это свойство только от одного из суперклассов, так что, например, значением атрибута </a:t>
            </a:r>
            <a:r>
              <a:rPr lang="ru-RU" altLang="ru-RU" sz="2200">
                <a:latin typeface="Tahoma" panose="020B0604030504040204" pitchFamily="34" charset="0"/>
              </a:rPr>
              <a:t>номерКомнаты</a:t>
            </a:r>
            <a:r>
              <a:rPr lang="ru-RU" altLang="ru-RU" sz="2200"/>
              <a:t> у объектов класса </a:t>
            </a:r>
            <a:r>
              <a:rPr lang="ru-RU" altLang="ru-RU" sz="2200">
                <a:latin typeface="Tahoma" panose="020B0604030504040204" pitchFamily="34" charset="0"/>
              </a:rPr>
              <a:t>СтудентПреподаватель</a:t>
            </a:r>
            <a:r>
              <a:rPr lang="ru-RU" altLang="ru-RU" sz="2200"/>
              <a:t> всегда будут номера служебных кабинетов;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унаследовать в подклассе оба свойства, но автоматически переименовать оба атрибута, чтобы прояснить их смысл; назвать их, например, </a:t>
            </a:r>
            <a:r>
              <a:rPr lang="ru-RU" altLang="ru-RU" sz="2200">
                <a:latin typeface="Tahoma" panose="020B0604030504040204" pitchFamily="34" charset="0"/>
              </a:rPr>
              <a:t>номерКомнатыСтудента</a:t>
            </a:r>
            <a:r>
              <a:rPr lang="ru-RU" altLang="ru-RU" sz="2200"/>
              <a:t> и </a:t>
            </a:r>
            <a:r>
              <a:rPr lang="ru-RU" altLang="ru-RU" sz="2200">
                <a:latin typeface="Tahoma" panose="020B0604030504040204" pitchFamily="34" charset="0"/>
              </a:rPr>
              <a:t>номерКомнатыПреподавателя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3B05-6A51-4DAA-A237-DC84C7E207D4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D4679-5278-4F66-A298-6B7140266C43}" type="slidenum">
              <a:rPr lang="ru-RU" altLang="en-US"/>
              <a:pPr/>
              <a:t>97</a:t>
            </a:fld>
            <a:endParaRPr lang="ru-RU" alt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(17)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(15) </a:t>
            </a:r>
            <a:r>
              <a:rPr lang="ru-RU" altLang="ru-RU" sz="1400"/>
              <a:t>Связь-обобщение (8)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/>
              <a:t>Ни одно из решений не является полностью удовлетворительным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Первое решение требует возврата к ранее определенному классу, имена атрибутов и операций которого, возможно, уже используются в приложениях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Второе решение нарушает логику наследования, не давая возможности на уровне подкласса использовать все свойства суперклассов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Наконец, третье решение заставляет использовать длинные имена атрибутов и операций, которые могут стать недопустимо длинными, если процесс множественного наследования будет продолжаться от полученного подкласса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Но, конечно, сложность проблемы именования атрибутов и операций несопоставимо меньше сложности реализации множественного наследования в реляционных БД</a:t>
            </a:r>
          </a:p>
          <a:p>
            <a:pPr>
              <a:lnSpc>
                <a:spcPct val="80000"/>
              </a:lnSpc>
            </a:pPr>
            <a:r>
              <a:rPr lang="ru-RU" altLang="ru-RU" sz="2000"/>
              <a:t>Поэтому при использовании UML для проектирования реляционных БД нужно очень осторожно использовать наследование классов вообще и стараться избегать множественного наследования</a:t>
            </a:r>
            <a:r>
              <a:rPr lang="ru-RU" altLang="ru-RU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FCA17-0198-4BC7-A191-DC184741CCD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C328-4AEC-4130-8753-B74541D5D162}" type="slidenum">
              <a:rPr lang="ru-RU" altLang="en-US"/>
              <a:pPr/>
              <a:t>98</a:t>
            </a:fld>
            <a:endParaRPr lang="ru-RU" alt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(18)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(16) </a:t>
            </a:r>
            <a:r>
              <a:rPr lang="ru-RU" altLang="ru-RU" sz="1400"/>
              <a:t>Связи-ассоциации (1)</a:t>
            </a:r>
            <a:r>
              <a:rPr lang="ru-RU" altLang="ru-RU" sz="3800"/>
              <a:t>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Ассоциацией называется структурная связь, показывающая, что объекты одного класса некоторым образом связаны с объектами другого или того же самого класса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Допускается, чтобы оба конца ассоциации относились к одному классу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ассоциации могут связываться два класса, и тогда она называется </a:t>
            </a:r>
            <a:r>
              <a:rPr lang="ru-RU" altLang="ru-RU" sz="2100" i="1"/>
              <a:t>бинарной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Допускается создание ассоциаций, связывающих сразу </a:t>
            </a:r>
            <a:r>
              <a:rPr lang="ru-RU" altLang="ru-RU" sz="2100" i="1"/>
              <a:t>n </a:t>
            </a:r>
            <a:r>
              <a:rPr lang="ru-RU" altLang="ru-RU" sz="2100"/>
              <a:t>классов (они называются </a:t>
            </a:r>
            <a:r>
              <a:rPr lang="ru-RU" altLang="ru-RU" sz="2100" i="1"/>
              <a:t>n-арными </a:t>
            </a:r>
            <a:r>
              <a:rPr lang="ru-RU" altLang="ru-RU" sz="2100"/>
              <a:t>ассоциациями)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мы ограничимся обсуждением бинарных ассоциаций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Графически ассоциация изображается в виде линии, соединяющей класс сам с собой или с другими классами.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С понятием ассоциации связаны четыре важных дополнительных понятия: </a:t>
            </a:r>
            <a:r>
              <a:rPr lang="ru-RU" altLang="ru-RU" sz="2100" i="1"/>
              <a:t>имя</a:t>
            </a:r>
            <a:r>
              <a:rPr lang="ru-RU" altLang="ru-RU" sz="2100"/>
              <a:t>, </a:t>
            </a:r>
            <a:r>
              <a:rPr lang="ru-RU" altLang="ru-RU" sz="2100" i="1"/>
              <a:t>роль</a:t>
            </a:r>
            <a:r>
              <a:rPr lang="ru-RU" altLang="ru-RU" sz="2100"/>
              <a:t>, </a:t>
            </a:r>
            <a:r>
              <a:rPr lang="ru-RU" altLang="ru-RU" sz="2100" i="1"/>
              <a:t>кратность </a:t>
            </a:r>
            <a:r>
              <a:rPr lang="ru-RU" altLang="ru-RU" sz="2100"/>
              <a:t>и </a:t>
            </a:r>
            <a:r>
              <a:rPr lang="ru-RU" altLang="ru-RU" sz="2100" i="1"/>
              <a:t>агрегация</a:t>
            </a:r>
            <a:r>
              <a:rPr lang="ru-RU" altLang="ru-RU" sz="2100"/>
              <a:t> </a:t>
            </a:r>
            <a:br>
              <a:rPr lang="ru-RU" altLang="ru-RU" sz="2100"/>
            </a:br>
            <a:endParaRPr lang="ru-RU" altLang="ru-RU" sz="2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9E87C-FDED-4903-AFA0-DD9586AB5B4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диаграммы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93213-F9CF-4096-A14B-587C1F11C7D2}" type="slidenum">
              <a:rPr lang="ru-RU" altLang="en-US"/>
              <a:pPr/>
              <a:t>99</a:t>
            </a:fld>
            <a:endParaRPr lang="ru-RU" alt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Диаграммы классов языка </a:t>
            </a:r>
            <a:r>
              <a:rPr lang="en-US" altLang="ru-RU"/>
              <a:t>UML</a:t>
            </a:r>
            <a:r>
              <a:rPr lang="ru-RU" altLang="ru-RU"/>
              <a:t> (19)</a:t>
            </a:r>
            <a:br>
              <a:rPr lang="ru-RU" altLang="ru-RU"/>
            </a:br>
            <a:r>
              <a:rPr lang="ru-RU" altLang="ru-RU" sz="2000"/>
              <a:t>Основные понятия диаграмм классов UML (17) </a:t>
            </a:r>
            <a:r>
              <a:rPr lang="ru-RU" altLang="ru-RU" sz="1400"/>
              <a:t>Связи-ассоциации (2)</a:t>
            </a:r>
          </a:p>
        </p:txBody>
      </p:sp>
      <p:pic>
        <p:nvPicPr>
          <p:cNvPr id="136197" name="Picture 5" descr="7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484313"/>
            <a:ext cx="3659187" cy="10810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198" name="Text Box 6"/>
          <p:cNvSpPr txBox="1">
            <a:spLocks noChangeArrowheads="1"/>
          </p:cNvSpPr>
          <p:nvPr/>
        </p:nvSpPr>
        <p:spPr bwMode="auto">
          <a:xfrm>
            <a:off x="539750" y="1504950"/>
            <a:ext cx="403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Ассоциации может быть присвоено </a:t>
            </a:r>
            <a:r>
              <a:rPr lang="ru-RU" altLang="ru-RU" i="1"/>
              <a:t>имя</a:t>
            </a:r>
            <a:r>
              <a:rPr lang="ru-RU" altLang="ru-RU"/>
              <a:t>, характеризующее природу связи </a:t>
            </a:r>
          </a:p>
        </p:txBody>
      </p:sp>
      <p:sp>
        <p:nvSpPr>
          <p:cNvPr id="136199" name="Text Box 7"/>
          <p:cNvSpPr txBox="1">
            <a:spLocks noChangeArrowheads="1"/>
          </p:cNvSpPr>
          <p:nvPr/>
        </p:nvSpPr>
        <p:spPr bwMode="auto">
          <a:xfrm>
            <a:off x="539750" y="2781300"/>
            <a:ext cx="82073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Смысл имени уточняется с помощью черного треугольника, который располагается над линией связи справа или слева от имени ассоциации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Этот треугольник указывает направление чтения имя связи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Здесь показан пример именованной ассоциации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Треугольник показывает, что именованная ассоциация должна читаться как «Студент учится в Университете»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2544</TotalTime>
  <Words>14174</Words>
  <Application>Microsoft Office PowerPoint</Application>
  <PresentationFormat>Экран (4:3)</PresentationFormat>
  <Paragraphs>1363</Paragraphs>
  <Slides>153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153</vt:i4>
      </vt:variant>
    </vt:vector>
  </HeadingPairs>
  <TitlesOfParts>
    <vt:vector size="161" baseType="lpstr">
      <vt:lpstr>Arial</vt:lpstr>
      <vt:lpstr>Garamond</vt:lpstr>
      <vt:lpstr>Times New Roman</vt:lpstr>
      <vt:lpstr>Wingdings</vt:lpstr>
      <vt:lpstr>Symbol</vt:lpstr>
      <vt:lpstr>Tahoma</vt:lpstr>
      <vt:lpstr>Courier New</vt:lpstr>
      <vt:lpstr>Край</vt:lpstr>
      <vt:lpstr>Проектирование РБД с использованием E/R-диаграмм и диаграмм классов языка UML </vt:lpstr>
      <vt:lpstr>План (1)</vt:lpstr>
      <vt:lpstr>План (2)</vt:lpstr>
      <vt:lpstr>Введение (1)</vt:lpstr>
      <vt:lpstr>Введение (2)</vt:lpstr>
      <vt:lpstr>Введение (3)</vt:lpstr>
      <vt:lpstr>Семантические модели данных (1)</vt:lpstr>
      <vt:lpstr>Семантические модели данных (2)</vt:lpstr>
      <vt:lpstr>Семантические модели данных (3)</vt:lpstr>
      <vt:lpstr>Семантические модели данных (4)</vt:lpstr>
      <vt:lpstr>Семантические модели данных (5)</vt:lpstr>
      <vt:lpstr>Семантические модели данных (6)</vt:lpstr>
      <vt:lpstr>Семантические модели данных (7)</vt:lpstr>
      <vt:lpstr>Семантические модели данных (8)</vt:lpstr>
      <vt:lpstr>Семантические модели данных (9)</vt:lpstr>
      <vt:lpstr>Семантическая модель Entity-Relationship (1) </vt:lpstr>
      <vt:lpstr>Семантическая модель Entity-Relationship (2) Основные понятия ER-модели (1)  </vt:lpstr>
      <vt:lpstr>Семантическая модель Entity-Relationship (3) Основные понятия ER-модели (2)  </vt:lpstr>
      <vt:lpstr>Семантическая модель Entity-Relationship (4) Основные понятия ER-модели (3)</vt:lpstr>
      <vt:lpstr>Семантическая модель Entity-Relationship (5) Основные понятия ER-модели (4)</vt:lpstr>
      <vt:lpstr>Семантическая модель Entity-Relationship (6) Основные понятия ER-модели (5)</vt:lpstr>
      <vt:lpstr>Семантическая модель Entity-Relationship (7) Основные понятия ER-модели (6)</vt:lpstr>
      <vt:lpstr>Семантическая модель Entity-Relationship (8) Основные понятия ER-модели (7)</vt:lpstr>
      <vt:lpstr>Семантическая модель Entity-Relationship (9) Основные понятия ER-модели (8)</vt:lpstr>
      <vt:lpstr>Семантическая модель Entity-Relationship (10) Основные понятия ER-модели (9)</vt:lpstr>
      <vt:lpstr>Семантическая модель Entity-Relationship (11) Основные понятия ER-модели (10)</vt:lpstr>
      <vt:lpstr>Семантическая модель Entity-Relationship (12) Основные понятия ER-модели (11)</vt:lpstr>
      <vt:lpstr>Семантическая модель Entity-Relationship (13) Основные понятия ER-модели (12)</vt:lpstr>
      <vt:lpstr>Семантическая модель Entity-Relationship (14) Основные понятия ER-модели (13)</vt:lpstr>
      <vt:lpstr>Семантическая модель Entity-Relationship (15) Основные понятия ER-модели (14)</vt:lpstr>
      <vt:lpstr>Семантическая модель Entity-Relationship (16) Уникальные идентификаторы типов сущности (1) </vt:lpstr>
      <vt:lpstr>Семантическая модель Entity-Relationship (17)  Уникальные идентификаторы типов сущности (2) </vt:lpstr>
      <vt:lpstr>Семантическая модель Entity-Relationship (18)  Уникальные идентификаторы типов сущности (3) </vt:lpstr>
      <vt:lpstr>Семантическая модель Entity-Relationship (19)  Уникальные идентификаторы типов сущности (4) </vt:lpstr>
      <vt:lpstr>Семантическая модель Entity-Relationship (20)  Уникальные идентификаторы типов сущности (5) </vt:lpstr>
      <vt:lpstr>Семантическая модель Entity-Relationship (21)  Уникальные идентификаторы типов сущности (6) </vt:lpstr>
      <vt:lpstr>Семантическая модель Entity-Relationship (22)  Уникальные идентификаторы типов сущности (7) </vt:lpstr>
      <vt:lpstr>Семантическая модель Entity-Relationship (23)  Уникальные идентификаторы типов сущности (8) </vt:lpstr>
      <vt:lpstr>Семантическая модель Entity-Relationship (24) Нормальные формы ER-диаграмм (1)</vt:lpstr>
      <vt:lpstr>Семантическая модель Entity-Relationship (25)  Нормальные формы ER-диаграмм (2) 1NF (1)</vt:lpstr>
      <vt:lpstr>Семантическая модель Entity-Relationship (26)  Нормальные формы ER-диаграмм (3) 1NF (2)</vt:lpstr>
      <vt:lpstr>Семантическая модель Entity-Relationship (27)  Нормальные формы ER-диаграмм (4) 1NF (3)</vt:lpstr>
      <vt:lpstr>Семантическая модель Entity-Relationship (28)  Нормальные формы ER-диаграмм (5) 1NF (4)</vt:lpstr>
      <vt:lpstr>Семантическая модель Entity-Relationship (29)  Нормальные формы ER-диаграмм (6) 2NF (1)</vt:lpstr>
      <vt:lpstr>Семантическая модель Entity-Relationship (30)  Нормальные формы ER-диаграмм (7) 2NF (2)</vt:lpstr>
      <vt:lpstr>Семантическая модель Entity-Relationship (31)  Нормальные формы ER-диаграмм (8) 2NF (3)</vt:lpstr>
      <vt:lpstr>Семантическая модель Entity-Relationship (32)  Нормальные формы ER-диаграмм (9) 2NF (4)</vt:lpstr>
      <vt:lpstr>Семантическая модель Entity-Relationship (33)  Нормальные формы ER-диаграмм (10) 2NF (5)</vt:lpstr>
      <vt:lpstr>Семантическая модель Entity-Relationship (34)  Нормальные формы ER-диаграмм (11) 2NF (6)</vt:lpstr>
      <vt:lpstr>Семантическая модель Entity-Relationship (35)  Нормальные формы ER-диаграмм (12) 3NF (1)</vt:lpstr>
      <vt:lpstr>Семантическая модель Entity-Relationship (36)  Нормальные формы ER-диаграмм (13) 3NF (2)</vt:lpstr>
      <vt:lpstr>Семантическая модель Entity-Relationship (37)  Нормальные формы ER-диаграмм (14) 3NF (3)</vt:lpstr>
      <vt:lpstr>Семантическая модель Entity-Relationship (37) Более сложные элементы ER-модели (1) </vt:lpstr>
      <vt:lpstr>Семантическая модель Entity-Relationship (38) Более сложные элементы ER-модели (2) </vt:lpstr>
      <vt:lpstr>Семантическая модель Entity-Relationship (39) Более сложные элементы ER-модели (3) </vt:lpstr>
      <vt:lpstr>Семантическая модель Entity-Relationship (40) Более сложные элементы ER-модели (4) </vt:lpstr>
      <vt:lpstr>Семантическая модель Entity-Relationship (41) Более сложные элементы ER-модели (5) Наследование (1)</vt:lpstr>
      <vt:lpstr>Семантическая модель Entity-Relationship (42) Более сложные элементы ER-модели (6) Наследование (2)</vt:lpstr>
      <vt:lpstr>Семантическая модель Entity-Relationship (43) Более сложные элементы ER-модели (7) Наследование (3)  </vt:lpstr>
      <vt:lpstr>Семантическая модель Entity-Relationship (44) Более сложные элементы ER-модели (8) Наследование (4)  </vt:lpstr>
      <vt:lpstr>Семантическая модель Entity-Relationship (45) Более сложные элементы ER-модели (9) Наследование (5)  </vt:lpstr>
      <vt:lpstr>Семантическая модель Entity-Relationship (46) Более сложные элементы ER-модели (10) Наследование (6)  </vt:lpstr>
      <vt:lpstr>Семантическая модель Entity-Relationship (46) Более сложные элементы ER-модели (10) Наследование (7)  </vt:lpstr>
      <vt:lpstr>Семантическая модель Entity-Relationship (46) Более сложные элементы ER-модели (10) Взаимно-исключающие связи (1)</vt:lpstr>
      <vt:lpstr>Семантическая модель Entity-Relationship (47) Более сложные элементы ER-модели (11) Взаимно-исключающие связи (2)</vt:lpstr>
      <vt:lpstr>Семантическая модель Entity-Relationship (48) Получение реляционной схемы из ER-диаграммы (1) </vt:lpstr>
      <vt:lpstr>Семантическая модель Entity-Relationship (49) Получение реляционной схемы из ER-диаграммы (2) Базовые приемы (1) </vt:lpstr>
      <vt:lpstr>Семантическая модель Entity-Relationship (50) Получение реляционной схемы из ER-диаграммы (3) Базовые приемы (2) </vt:lpstr>
      <vt:lpstr>Семантическая модель Entity-Relationship (51) Получение реляционной схемы из ER-диаграммы (4) Базовые приемы (3) </vt:lpstr>
      <vt:lpstr>Семантическая модель Entity-Relationship (52) Получение реляционной схемы из ER-диаграммы (5) Базовые приемы (4) </vt:lpstr>
      <vt:lpstr>Семантическая модель Entity-Relationship (53) Получение реляционной схемы из ER-диаграммы (6) Супертипы и подтипы (1) </vt:lpstr>
      <vt:lpstr>Семантическая модель Entity-Relationship (54) Получение реляционной схемы из ER-диаграммы (7) Супертипы и подтипы (2) </vt:lpstr>
      <vt:lpstr>Семантическая модель Entity-Relationship (55) Получение реляционной схемы из ER-диаграммы (8) Супертипы и подтипы (3) </vt:lpstr>
      <vt:lpstr>Семантическая модель Entity-Relationship (56) Получение реляционной схемы из ER-диаграммы (9) Супертипы и подтипы (4) </vt:lpstr>
      <vt:lpstr>Семантическая модель Entity-Relationship (57) Получение реляционной схемы из ER-диаграммы (10) Супертипы и подтипы (5) </vt:lpstr>
      <vt:lpstr>Семантическая модель Entity-Relationship (58) Получение реляционной схемы из ER-диаграммы (11) Взаимноисключающие связи (1) </vt:lpstr>
      <vt:lpstr>Семантическая модель Entity-Relationship (59) Получение реляционной схемы из ER-диаграммы (12) Взаимноисключающие связи (2) </vt:lpstr>
      <vt:lpstr>Семантическая модель Entity-Relationship (60) Получение реляционной схемы из ER-диаграммы (13) Взаимноисключающие связи (3) </vt:lpstr>
      <vt:lpstr>Семантическая модель Entity-Relationship (61) Получение реляционной схемы из ER-диаграммы (14) Взаимноисключающие связи (4) </vt:lpstr>
      <vt:lpstr>Диаграммы классов языка UML (1)</vt:lpstr>
      <vt:lpstr>Диаграммы классов языка UML (2)</vt:lpstr>
      <vt:lpstr>Диаграммы классов языка UML (3) Основные понятия диаграмм классов UML (1) </vt:lpstr>
      <vt:lpstr>Диаграммы классов языка UML (4) Основные понятия диаграмм классов UML (2) </vt:lpstr>
      <vt:lpstr>Диаграммы классов языка UML (5) Основные понятия диаграмм классов UML (3) Классы, атрибуты, операции (1)</vt:lpstr>
      <vt:lpstr>Диаграммы классов языка UML (6) Основные понятия диаграмм классов UML (4) Классы, атрибуты, операции (2)</vt:lpstr>
      <vt:lpstr>Диаграммы классов языка UML (7) Основные понятия диаграмм классов UML (5) Классы, атрибуты, операции (3)</vt:lpstr>
      <vt:lpstr>Диаграммы классов языка UML (8) Основные понятия диаграмм классов UML (6) Классы, атрибуты, операции (4)</vt:lpstr>
      <vt:lpstr>Диаграммы классов языка UML (9) Основные понятия диаграмм классов UML (7) Категории связей. Связь-зависимость (1)</vt:lpstr>
      <vt:lpstr>Диаграммы классов языка UML (10) Основные понятия диаграмм классов UML (8) Категории связей. Связь-зависимость (2)</vt:lpstr>
      <vt:lpstr>Диаграммы классов языка UML (10) Основные понятия диаграмм классов UML (8) Связь-обобщение (1)</vt:lpstr>
      <vt:lpstr>Диаграммы классов языка UML (11) Основные понятия диаграмм классов UML (9) Связь-обобщение (2)</vt:lpstr>
      <vt:lpstr>Диаграммы классов языка UML (12) Основные понятия диаграмм классов UML (10) Связь-обобщение (3)</vt:lpstr>
      <vt:lpstr>Диаграммы классов языка UML (13) Основные понятия диаграмм классов UML (11) Связь-обобщение (4)</vt:lpstr>
      <vt:lpstr>Диаграммы классов языка UML (14) Основные понятия диаграмм классов UML (12) Связь-обобщение (5)</vt:lpstr>
      <vt:lpstr>Диаграммы классов языка UML (15) Основные понятия диаграмм классов UML (13) Связь-обобщение (6)</vt:lpstr>
      <vt:lpstr>Диаграммы классов языка UML (16) Основные понятия диаграмм классов UML (14) Связь-обобщение (7)</vt:lpstr>
      <vt:lpstr>Диаграммы классов языка UML (17) Основные понятия диаграмм классов UML (15) Связь-обобщение (8)</vt:lpstr>
      <vt:lpstr>Диаграммы классов языка UML (18) Основные понятия диаграмм классов UML (16) Связи-ассоциации (1) </vt:lpstr>
      <vt:lpstr>Диаграммы классов языка UML (19) Основные понятия диаграмм классов UML (17) Связи-ассоциации (2)</vt:lpstr>
      <vt:lpstr>Диаграммы классов языка UML (20) Основные понятия диаграмм классов UML (18) Связи-ассоциации (3)</vt:lpstr>
      <vt:lpstr>Диаграммы классов языка UML (21) Основные понятия диаграмм классов UML (19) Связи-ассоциации (4)</vt:lpstr>
      <vt:lpstr>Диаграммы классов языка UML (22) Основные понятия диаграмм классов UML (20) Связи-ассоциации (5)</vt:lpstr>
      <vt:lpstr>Диаграммы классов языка UML (23) Основные понятия диаграмм классов UML (21) Связи-ассоциации (6)</vt:lpstr>
      <vt:lpstr>Диаграммы классов языка UML (24) Основные понятия диаграмм классов UML (22) Связи-ассоциации (7)</vt:lpstr>
      <vt:lpstr>Диаграммы классов языка UML (25) Основные понятия диаграмм классов UML (23) Связи-ассоциации (8)</vt:lpstr>
      <vt:lpstr>Диаграммы классов языка UML (26) Основные понятия диаграмм классов UML (24) Связи-ассоциации (9)</vt:lpstr>
      <vt:lpstr>Диаграммы классов языка UML (27) Основные понятия диаграмм классов UML (25) Связи-ассоциации (10)</vt:lpstr>
      <vt:lpstr>Диаграммы классов языка UML (28) Основные понятия диаграмм классов UML (26) Связи-ассоциации (11)</vt:lpstr>
      <vt:lpstr>Диаграммы классов языка UML (29) Основные понятия диаграмм классов UML (27) Связи-ассоциации (12)</vt:lpstr>
      <vt:lpstr>Диаграммы классов языка UML (30) Основные понятия диаграмм классов UML (28) Связи-ассоциации (13)</vt:lpstr>
      <vt:lpstr>Диаграммы классов языка UML (31) Основные понятия диаграмм классов UML (29) Связи-ассоциации (14)</vt:lpstr>
      <vt:lpstr>Диаграммы классов языка UML (32) Ограничения целостности и язык OCL (1)</vt:lpstr>
      <vt:lpstr>Диаграммы классов языка UML (33) Ограничения целостности и язык OCL (2) Общая характеристика языка OCL (1) </vt:lpstr>
      <vt:lpstr>Диаграммы классов языка UML (34) Ограничения целостности и язык OCL (3) Общая характеристика языка OCL (2) </vt:lpstr>
      <vt:lpstr>Диаграммы классов языка UML (35) Ограничения целостности и язык OCL (4) Общая характеристика языка OCL (3) </vt:lpstr>
      <vt:lpstr>Диаграммы классов языка UML (36) Ограничения целостности и язык OCL (5) Общая характеристика языка OCL (4) </vt:lpstr>
      <vt:lpstr>Диаграммы классов языка UML (37) Ограничения целостности и язык OCL (6) Общая характеристика языка OCL (5)</vt:lpstr>
      <vt:lpstr>Диаграммы классов языка UML (38) Ограничения целостности и язык OCL (7) Общая характеристика языка OCL (6)</vt:lpstr>
      <vt:lpstr>Диаграммы классов языка UML (39) Ограничения целостности и язык OCL (8) Общая характеристика языка OCL (7)</vt:lpstr>
      <vt:lpstr>Диаграммы классов языка UML (40) Ограничения целостности и язык OCL (9) Инвариант класса (1) </vt:lpstr>
      <vt:lpstr>Диаграммы классов языка UML (41) Ограничения целостности и язык OCL (10) Инвариант класса (2) </vt:lpstr>
      <vt:lpstr>Диаграммы классов языка UML (42) Ограничения целостности и язык OCL (11) Инвариант класса (3) </vt:lpstr>
      <vt:lpstr>Диаграммы классов языка UML (43) Ограничения целостности и язык OCL (12) Инвариант класса (4) </vt:lpstr>
      <vt:lpstr>Диаграммы классов языка UML (44) Ограничения целостности и язык OCL (15) Инвариант класса (6) </vt:lpstr>
      <vt:lpstr>Диаграммы классов языка UML (45) Ограничения целостности и язык OCL (14) Инвариант класса (5) </vt:lpstr>
      <vt:lpstr>Диаграммы классов языка UML (46) Ограничения целостности и язык OCL (15) Инвариант класса (6) </vt:lpstr>
      <vt:lpstr>Диаграммы классов языка UML (47) Ограничения целостности и язык OCL (16) Инвариант класса (7) </vt:lpstr>
      <vt:lpstr>Диаграммы классов языка UML (48) Ограничения целостности и язык OCL (17) Инвариант класса (8) </vt:lpstr>
      <vt:lpstr>Диаграммы классов языка UML (49) Ограничения целостности и язык OCL (18) Инвариант класса (9) </vt:lpstr>
      <vt:lpstr>Диаграммы классов языка UML (50) Ограничения целостности и язык OCL (19) Инвариант класса (10) </vt:lpstr>
      <vt:lpstr>Диаграммы классов языка UML (51) Ограничения целостности и язык OCL (20) Инвариант класса (11) </vt:lpstr>
      <vt:lpstr>Диаграммы классов языка UML (52) Ограничения целостности и язык OCL (21) Инвариант класса (12) </vt:lpstr>
      <vt:lpstr>Диаграммы классов языка UML (53) Ограничения целостности и язык OCL (22) Инвариант класса (13) </vt:lpstr>
      <vt:lpstr>Диаграммы классов языка UML (54) Ограничения целостности и язык OCL (23) Инвариант класса (14) </vt:lpstr>
      <vt:lpstr>Диаграммы классов языка UML (55) Ограничения целостности и язык OCL (24) Инвариант класса (15) </vt:lpstr>
      <vt:lpstr>Диаграммы классов языка UML (56) Ограничения целостности и язык OCL (25) Инвариант класса (16) </vt:lpstr>
      <vt:lpstr>Диаграммы классов языка UML (57) Ограничения целостности и язык OCL (26) Инвариант класса (17) </vt:lpstr>
      <vt:lpstr>Диаграммы классов языка UML (58) Ограничения целостности и язык OCL (27) Инвариант класса (18) </vt:lpstr>
      <vt:lpstr>Диаграммы классов языка UML (59) Ограничения целостности и язык OCL (28) Инвариант класса (19) </vt:lpstr>
      <vt:lpstr>Диаграммы классов языка UML (60) Ограничения целостности и язык OCL (29) Инвариант класса (20) </vt:lpstr>
      <vt:lpstr>Диаграммы классов языка UML (61) Ограничения целостности и язык OCL (30) Инвариант класса (21) </vt:lpstr>
      <vt:lpstr>Диаграммы классов языка UML (62) Ограничения целостности и язык OCL (31) Инвариант класса (22) </vt:lpstr>
      <vt:lpstr>Диаграммы классов языка UML (63) Ограничения целостности и язык OCL (32) Инвариант класса (23) </vt:lpstr>
      <vt:lpstr>Диаграммы классов языка UML (64) Ограничения целостности и язык OCL (33) Инвариант класса (24) </vt:lpstr>
      <vt:lpstr>Диаграммы классов языка UML (65) Получение схемы реляционной базы данных из диаграммы классов UML (1) </vt:lpstr>
      <vt:lpstr>Диаграммы классов языка UML (66) Получение схемы реляционной базы данных из диаграммы классов UML (2) </vt:lpstr>
      <vt:lpstr>Диаграммы классов языка UML (67) Получение схемы реляционной базы данных из диаграммы классов UML (3) </vt:lpstr>
      <vt:lpstr>Диаграммы классов языка UML (68) Заключение (1) </vt:lpstr>
      <vt:lpstr>Диаграммы классов языка UML (69) Заключение (2) </vt:lpstr>
      <vt:lpstr>Диаграммы классов языка UML (70) Заключение (3) </vt:lpstr>
      <vt:lpstr>Диаграммы классов языка UML (71) Заключение (4)</vt:lpstr>
      <vt:lpstr>Диаграммы классов языка UML (72) Заключение (5)</vt:lpstr>
      <vt:lpstr>Диаграммы классов языка UML (73) Заключение (6)</vt:lpstr>
    </vt:vector>
  </TitlesOfParts>
  <Company>ISPRAS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РБД с использованием E/R-диаграмм и диаграмм классов языка UML</dc:title>
  <dc:creator>Сергей</dc:creator>
  <cp:lastModifiedBy>Сергей</cp:lastModifiedBy>
  <cp:revision>36</cp:revision>
  <dcterms:created xsi:type="dcterms:W3CDTF">2008-11-11T10:18:42Z</dcterms:created>
  <dcterms:modified xsi:type="dcterms:W3CDTF">2019-11-20T18:17:39Z</dcterms:modified>
</cp:coreProperties>
</file>